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495" r:id="rId3"/>
    <p:sldId id="498" r:id="rId4"/>
    <p:sldId id="501" r:id="rId5"/>
    <p:sldId id="497" r:id="rId6"/>
    <p:sldId id="499" r:id="rId7"/>
    <p:sldId id="500" r:id="rId8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ack" initials="z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09E00"/>
    <a:srgbClr val="99FF99"/>
    <a:srgbClr val="FFFF99"/>
    <a:srgbClr val="CC0066"/>
    <a:srgbClr val="FFCC29"/>
    <a:srgbClr val="3072C2"/>
    <a:srgbClr val="F7DB09"/>
    <a:srgbClr val="FFFF5D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2" autoAdjust="0"/>
    <p:restoredTop sz="98712" autoAdjust="0"/>
  </p:normalViewPr>
  <p:slideViewPr>
    <p:cSldViewPr snapToGrid="0">
      <p:cViewPr>
        <p:scale>
          <a:sx n="100" d="100"/>
          <a:sy n="100" d="100"/>
        </p:scale>
        <p:origin x="-864" y="-3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48" d="100"/>
          <a:sy n="148" d="100"/>
        </p:scale>
        <p:origin x="1482" y="-223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1FFE93-02EB-40C1-AD37-268F6DD77DF4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3DDF5958-3A0D-437C-A7D8-AFD50B868B71}" type="pres">
      <dgm:prSet presAssocID="{AF1FFE93-02EB-40C1-AD37-268F6DD77DF4}" presName="linearFlow" presStyleCnt="0">
        <dgm:presLayoutVars>
          <dgm:dir/>
          <dgm:resizeHandles val="exact"/>
        </dgm:presLayoutVars>
      </dgm:prSet>
      <dgm:spPr/>
    </dgm:pt>
  </dgm:ptLst>
  <dgm:cxnLst>
    <dgm:cxn modelId="{F1C2F78D-2021-4F62-B521-1D7E8DFFBA91}" type="presOf" srcId="{AF1FFE93-02EB-40C1-AD37-268F6DD77DF4}" destId="{3DDF5958-3A0D-437C-A7D8-AFD50B868B71}" srcOrd="0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EF28AD-8F60-40BF-B381-88C0B00B98C4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D8AC95-67D8-45F2-B04D-1E3017B2670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35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8AC95-67D8-45F2-B04D-1E3017B2670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001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dirty="0" smtClean="0"/>
              <a:t>SureClinical</a:t>
            </a:r>
            <a:r>
              <a:rPr lang="en-US" baseline="0" dirty="0" smtClean="0"/>
              <a:t> automates and streamlines the capture, completion, and electronic signing of clinical trial documents. </a:t>
            </a:r>
          </a:p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baseline="0" dirty="0" smtClean="0"/>
              <a:t>Cloud-based and only solution with integrated, mobile-digital signing that FDA and HIPAA compliant.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8AC95-67D8-45F2-B04D-1E3017B2670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8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dirty="0" smtClean="0"/>
              <a:t>SureClinical</a:t>
            </a:r>
            <a:r>
              <a:rPr lang="en-US" baseline="0" dirty="0" smtClean="0"/>
              <a:t> automates and streamlines the capture, completion, and electronic signing of clinical trial documents. </a:t>
            </a:r>
          </a:p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baseline="0" dirty="0" smtClean="0"/>
              <a:t>Cloud-based and only solution with integrated, mobile-digital signing that FDA and HIPAA compliant.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8AC95-67D8-45F2-B04D-1E3017B2670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8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dirty="0" smtClean="0"/>
              <a:t>SureClinical</a:t>
            </a:r>
            <a:r>
              <a:rPr lang="en-US" baseline="0" dirty="0" smtClean="0"/>
              <a:t> automates and streamlines the capture, completion, and electronic signing of clinical trial documents. </a:t>
            </a:r>
          </a:p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baseline="0" dirty="0" smtClean="0"/>
              <a:t>Cloud-based and only solution with integrated, mobile-digital signing that FDA and HIPAA compliant.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8AC95-67D8-45F2-B04D-1E3017B2670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8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dirty="0" smtClean="0"/>
              <a:t>SureClinical</a:t>
            </a:r>
            <a:r>
              <a:rPr lang="en-US" baseline="0" dirty="0" smtClean="0"/>
              <a:t> automates and streamlines the capture, completion, and electronic signing of clinical trial documents. </a:t>
            </a:r>
          </a:p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baseline="0" dirty="0" smtClean="0"/>
              <a:t>Cloud-based and only solution with integrated, mobile-digital signing that FDA and HIPAA compliant.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8AC95-67D8-45F2-B04D-1E3017B2670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8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dirty="0" smtClean="0"/>
              <a:t>SureClinical</a:t>
            </a:r>
            <a:r>
              <a:rPr lang="en-US" baseline="0" dirty="0" smtClean="0"/>
              <a:t> automates and streamlines the capture, completion, and electronic signing of clinical trial documents. </a:t>
            </a:r>
          </a:p>
          <a:p>
            <a:pPr marL="228600" indent="-228600">
              <a:spcAft>
                <a:spcPts val="600"/>
              </a:spcAft>
              <a:buAutoNum type="arabicParenR"/>
            </a:pPr>
            <a:r>
              <a:rPr lang="en-US" baseline="0" dirty="0" smtClean="0"/>
              <a:t>Cloud-based and only solution with integrated, mobile-digital signing that FDA and HIPAA compliant.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8AC95-67D8-45F2-B04D-1E3017B2670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88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5555" y="92677"/>
            <a:ext cx="5693135" cy="55138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9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64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73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80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745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37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970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49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377135" y="49808"/>
            <a:ext cx="811497" cy="7710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13" y="26068"/>
            <a:ext cx="1298340" cy="969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007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782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5555" y="92677"/>
            <a:ext cx="5693135" cy="55138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5555" y="92677"/>
            <a:ext cx="5693135" cy="55138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diagramData" Target="../diagrams/data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6" Type="http://schemas.openxmlformats.org/officeDocument/2006/relationships/diagramColors" Target="../diagrams/colors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diagramQuickStyle" Target="../diagrams/quickStyl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diagramLayout" Target="../diagrams/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9319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2AABE-56F1-4444-8651-D45E0571D228}" type="datetimeFigureOut">
              <a:rPr lang="en-US" smtClean="0"/>
              <a:pPr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E8820-C1A2-4D93-B041-BD262F31BADE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49465915"/>
              </p:ext>
            </p:extLst>
          </p:nvPr>
        </p:nvGraphicFramePr>
        <p:xfrm>
          <a:off x="-593698" y="42925"/>
          <a:ext cx="9525000" cy="768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9" name="Picture 8" descr="s-icon-no-edge-dark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453364" y="81346"/>
            <a:ext cx="713697" cy="6947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1715-EE88-4B4F-B1DE-A21BEB42A38B}" type="datetimeFigureOut">
              <a:rPr lang="en-US" smtClean="0"/>
              <a:t>5/14/2014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63268-5F7A-4071-B281-A2BAF0AC1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5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59080" y="0"/>
            <a:ext cx="8686800" cy="891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58837"/>
            <a:ext cx="9144000" cy="9907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baseline="500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8868" y="3375858"/>
            <a:ext cx="9135132" cy="996280"/>
            <a:chOff x="2015316" y="4007670"/>
            <a:chExt cx="5181600" cy="2273898"/>
          </a:xfrm>
        </p:grpSpPr>
        <p:sp>
          <p:nvSpPr>
            <p:cNvPr id="17" name="Rectangle 16"/>
            <p:cNvSpPr/>
            <p:nvPr/>
          </p:nvSpPr>
          <p:spPr>
            <a:xfrm>
              <a:off x="2015316" y="4007670"/>
              <a:ext cx="5181600" cy="22738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itle 1"/>
            <p:cNvSpPr txBox="1">
              <a:spLocks/>
            </p:cNvSpPr>
            <p:nvPr/>
          </p:nvSpPr>
          <p:spPr>
            <a:xfrm>
              <a:off x="2412629" y="4578555"/>
              <a:ext cx="4394100" cy="1242498"/>
            </a:xfrm>
            <a:prstGeom prst="rect">
              <a:avLst/>
            </a:prstGeom>
          </p:spPr>
          <p:txBody>
            <a:bodyPr/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400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000" b="1" dirty="0" smtClean="0"/>
                <a:t>Mobile/Web Client Overview</a:t>
              </a: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32889"/>
            <a:ext cx="9144000" cy="141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37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82" y="952424"/>
            <a:ext cx="4994613" cy="377776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 flipV="1">
            <a:off x="3694682" y="1514739"/>
            <a:ext cx="696343" cy="57930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266054" y="1913066"/>
            <a:ext cx="428625" cy="36195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9208" y="858169"/>
            <a:ext cx="31449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/>
              <a:t>Allows accessing </a:t>
            </a:r>
            <a:r>
              <a:rPr lang="en-US" sz="1400" dirty="0" err="1" smtClean="0"/>
              <a:t>SureClinical</a:t>
            </a:r>
            <a:r>
              <a:rPr lang="en-US" sz="1400" dirty="0" smtClean="0"/>
              <a:t> from Desktops and most mobile devices through web browsers.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/>
              <a:t>To access the Web Client, click the URL sent in the email for your new </a:t>
            </a:r>
            <a:r>
              <a:rPr lang="en-US" sz="1400" dirty="0" err="1" smtClean="0"/>
              <a:t>SureClinical</a:t>
            </a:r>
            <a:r>
              <a:rPr lang="en-US" sz="1400" dirty="0" smtClean="0"/>
              <a:t> account and enter your username and password to login.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400" dirty="0" smtClean="0"/>
              <a:t>The view is split into three main sections:</a:t>
            </a:r>
          </a:p>
          <a:p>
            <a:pPr lvl="1" indent="-228600">
              <a:buFont typeface="+mj-lt"/>
              <a:buAutoNum type="arabicPeriod"/>
              <a:tabLst>
                <a:tab pos="457200" algn="l"/>
              </a:tabLst>
            </a:pPr>
            <a:r>
              <a:rPr lang="en-US" sz="1400" b="1" dirty="0" smtClean="0"/>
              <a:t>Header: </a:t>
            </a:r>
            <a:r>
              <a:rPr lang="en-US" sz="1400" dirty="0" smtClean="0"/>
              <a:t> Always displayed for Mobiles and Tablets.</a:t>
            </a:r>
          </a:p>
          <a:p>
            <a:pPr lvl="1" indent="-228600">
              <a:buFont typeface="+mj-lt"/>
              <a:buAutoNum type="arabicPeriod"/>
              <a:tabLst>
                <a:tab pos="457200" algn="l"/>
              </a:tabLst>
            </a:pPr>
            <a:r>
              <a:rPr lang="en-US" sz="1400" b="1" dirty="0" smtClean="0"/>
              <a:t>Document Tree:</a:t>
            </a:r>
            <a:r>
              <a:rPr lang="en-US" sz="1400" dirty="0" smtClean="0"/>
              <a:t>  Displayed  only in case of mobile devices and tablets in portrait display mode. </a:t>
            </a:r>
          </a:p>
          <a:p>
            <a:pPr lvl="1" indent="-228600">
              <a:buFont typeface="+mj-lt"/>
              <a:buAutoNum type="arabicPeriod"/>
              <a:tabLst>
                <a:tab pos="457200" algn="l"/>
              </a:tabLst>
            </a:pPr>
            <a:r>
              <a:rPr lang="en-US" sz="1400" b="1" dirty="0" smtClean="0"/>
              <a:t>Document Viewer:</a:t>
            </a:r>
            <a:r>
              <a:rPr lang="en-US" sz="1400" dirty="0" smtClean="0"/>
              <a:t>  Displayed with Document Tree in case of Tablets and Mobiles in Landscape display mode.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266056" y="2484561"/>
            <a:ext cx="428625" cy="36195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  <p:cxnSp>
        <p:nvCxnSpPr>
          <p:cNvPr id="54" name="Straight Connector 53"/>
          <p:cNvCxnSpPr>
            <a:stCxn id="53" idx="3"/>
          </p:cNvCxnSpPr>
          <p:nvPr/>
        </p:nvCxnSpPr>
        <p:spPr>
          <a:xfrm>
            <a:off x="3694681" y="2665536"/>
            <a:ext cx="25449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266055" y="3224896"/>
            <a:ext cx="428625" cy="36195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3</a:t>
            </a:r>
          </a:p>
        </p:txBody>
      </p:sp>
      <p:cxnSp>
        <p:nvCxnSpPr>
          <p:cNvPr id="63" name="Straight Connector 62"/>
          <p:cNvCxnSpPr>
            <a:stCxn id="62" idx="3"/>
          </p:cNvCxnSpPr>
          <p:nvPr/>
        </p:nvCxnSpPr>
        <p:spPr>
          <a:xfrm>
            <a:off x="3694680" y="3405871"/>
            <a:ext cx="289662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82" y="1019099"/>
            <a:ext cx="4994613" cy="377776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23637" y="132385"/>
            <a:ext cx="7034587" cy="551384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3200" dirty="0" smtClean="0">
                <a:cs typeface="Arial" panose="020B0604020202020204" pitchFamily="34" charset="0"/>
              </a:rPr>
              <a:t>Mobile/Web Client – Header (1/2)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39208" y="829594"/>
            <a:ext cx="353744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header supports the following:</a:t>
            </a:r>
          </a:p>
          <a:p>
            <a:pPr marL="228600" lvl="1" indent="-228600">
              <a:buFont typeface="+mj-lt"/>
              <a:buAutoNum type="arabicPeriod"/>
            </a:pPr>
            <a:r>
              <a:rPr lang="en-US" sz="1400" b="1" dirty="0" smtClean="0"/>
              <a:t>Settings Menu</a:t>
            </a:r>
            <a:r>
              <a:rPr lang="en-US" sz="1400" dirty="0" smtClean="0"/>
              <a:t>: </a:t>
            </a:r>
          </a:p>
          <a:p>
            <a:pPr marL="457200" lvl="2" indent="-228600">
              <a:buFont typeface="Arial" panose="020B0604020202020204" pitchFamily="34" charset="0"/>
              <a:buChar char="•"/>
            </a:pPr>
            <a:r>
              <a:rPr lang="en-US" sz="1400" b="1" dirty="0" smtClean="0"/>
              <a:t>User Account Settings</a:t>
            </a:r>
            <a:r>
              <a:rPr lang="en-US" sz="1400" dirty="0" smtClean="0"/>
              <a:t>: modify password, send an email to the administrator for help, revoke your Digital ID certificate, change Digital ID Pin code, modify SMS/Email notification preferences, and modify the Caching settings.</a:t>
            </a:r>
          </a:p>
          <a:p>
            <a:pPr marL="457200" lvl="2" indent="-228600">
              <a:buFont typeface="Arial" panose="020B0604020202020204" pitchFamily="34" charset="0"/>
              <a:buChar char="•"/>
            </a:pPr>
            <a:r>
              <a:rPr lang="en-US" sz="1400" b="1" dirty="0" smtClean="0"/>
              <a:t>Document Tree Settings</a:t>
            </a:r>
            <a:r>
              <a:rPr lang="en-US" sz="1400" dirty="0" smtClean="0"/>
              <a:t>: modify sorting order of documents (e.g., By Category, By Organization), show documents with specific status (e.g., recently modified), and edit other tree settings.</a:t>
            </a:r>
          </a:p>
          <a:p>
            <a:pPr marL="457200" lvl="2" indent="-228600">
              <a:buFont typeface="Arial" panose="020B0604020202020204" pitchFamily="34" charset="0"/>
              <a:buChar char="•"/>
            </a:pPr>
            <a:r>
              <a:rPr lang="en-US" sz="1400" b="1" dirty="0" smtClean="0"/>
              <a:t>Actions:  </a:t>
            </a:r>
            <a:r>
              <a:rPr lang="en-US" sz="1400" dirty="0" smtClean="0"/>
              <a:t>upload documents to the online content archive tree.</a:t>
            </a:r>
            <a:endParaRPr lang="en-US" sz="1400" b="1" dirty="0" smtClean="0"/>
          </a:p>
          <a:p>
            <a:pPr marL="457200" lvl="2" indent="-228600">
              <a:buFont typeface="Arial" panose="020B0604020202020204" pitchFamily="34" charset="0"/>
              <a:buChar char="•"/>
            </a:pPr>
            <a:r>
              <a:rPr lang="en-US" sz="1400" b="1" dirty="0" smtClean="0"/>
              <a:t>Digital ID: </a:t>
            </a:r>
            <a:r>
              <a:rPr lang="en-US" sz="1400" dirty="0" smtClean="0"/>
              <a:t> modify the digital ID signature appearance.</a:t>
            </a:r>
            <a:endParaRPr lang="en-US" sz="1400" b="1" dirty="0" smtClean="0"/>
          </a:p>
          <a:p>
            <a:pPr marL="457200" lvl="2" indent="-228600">
              <a:buFont typeface="Arial" panose="020B0604020202020204" pitchFamily="34" charset="0"/>
              <a:buChar char="•"/>
            </a:pPr>
            <a:r>
              <a:rPr lang="en-US" sz="1400" b="1" dirty="0" smtClean="0"/>
              <a:t>Sign Out</a:t>
            </a:r>
            <a:r>
              <a:rPr lang="en-US" sz="1400" dirty="0" smtClean="0"/>
              <a:t>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079357" y="733424"/>
            <a:ext cx="4601568" cy="857560"/>
            <a:chOff x="4155557" y="733424"/>
            <a:chExt cx="4601568" cy="857560"/>
          </a:xfrm>
        </p:grpSpPr>
        <p:sp>
          <p:nvSpPr>
            <p:cNvPr id="37" name="Rectangle 36"/>
            <p:cNvSpPr/>
            <p:nvPr/>
          </p:nvSpPr>
          <p:spPr>
            <a:xfrm>
              <a:off x="6950164" y="733425"/>
              <a:ext cx="317411" cy="260924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38" name="Straight Connector 37"/>
            <p:cNvCxnSpPr>
              <a:stCxn id="37" idx="2"/>
            </p:cNvCxnSpPr>
            <p:nvPr/>
          </p:nvCxnSpPr>
          <p:spPr>
            <a:xfrm>
              <a:off x="7108870" y="994349"/>
              <a:ext cx="1321321" cy="59663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8430190" y="733424"/>
              <a:ext cx="326935" cy="291225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155557" y="733425"/>
              <a:ext cx="397393" cy="271210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6" name="Straight Connector 15"/>
            <p:cNvCxnSpPr>
              <a:stCxn id="15" idx="2"/>
            </p:cNvCxnSpPr>
            <p:nvPr/>
          </p:nvCxnSpPr>
          <p:spPr>
            <a:xfrm flipH="1">
              <a:off x="4155558" y="1004635"/>
              <a:ext cx="198696" cy="5863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/>
          <p:cNvCxnSpPr>
            <a:stCxn id="44" idx="2"/>
          </p:cNvCxnSpPr>
          <p:nvPr/>
        </p:nvCxnSpPr>
        <p:spPr>
          <a:xfrm>
            <a:off x="8517458" y="1024649"/>
            <a:ext cx="23404" cy="4803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774557" y="1455379"/>
            <a:ext cx="4994613" cy="271210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82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82" y="1019099"/>
            <a:ext cx="4994613" cy="377776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23637" y="132385"/>
            <a:ext cx="7034587" cy="551384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3200" dirty="0" smtClean="0">
                <a:cs typeface="Arial" panose="020B0604020202020204" pitchFamily="34" charset="0"/>
              </a:rPr>
              <a:t>Mobile/Web Client – Header (2/2)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39208" y="829594"/>
            <a:ext cx="353744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header includes the following:</a:t>
            </a:r>
            <a:endParaRPr lang="en-US" sz="1400" b="1" dirty="0"/>
          </a:p>
          <a:p>
            <a:pPr marL="342900" indent="-342900">
              <a:buFont typeface="+mj-lt"/>
              <a:buAutoNum type="arabicPeriod" startAt="2"/>
            </a:pPr>
            <a:r>
              <a:rPr lang="en-US" sz="1400" b="1" dirty="0" smtClean="0"/>
              <a:t>Search:  </a:t>
            </a:r>
            <a:r>
              <a:rPr lang="en-US" sz="1400" dirty="0" smtClean="0"/>
              <a:t>perform text-based search within documents in the online content archive tree. The search result is displayed in a table that provides different information about documents. The columns in the table can be customized.</a:t>
            </a:r>
            <a:endParaRPr lang="en-US" sz="1400" b="1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en-US" sz="1400" b="1" dirty="0" smtClean="0"/>
              <a:t>Help: </a:t>
            </a:r>
            <a:r>
              <a:rPr lang="en-US" sz="1400" dirty="0" smtClean="0"/>
              <a:t>provides different help topics that allow user to get more information about how to carry out different tasks in the Web Client.</a:t>
            </a:r>
            <a:endParaRPr lang="en-US" sz="1400" b="1" dirty="0" smtClean="0"/>
          </a:p>
          <a:p>
            <a:pPr marL="228600" lvl="1">
              <a:tabLst>
                <a:tab pos="457200" algn="l"/>
              </a:tabLst>
            </a:pPr>
            <a:endParaRPr lang="en-US" sz="1400" dirty="0" smtClean="0"/>
          </a:p>
        </p:txBody>
      </p:sp>
      <p:grpSp>
        <p:nvGrpSpPr>
          <p:cNvPr id="14" name="Group 13"/>
          <p:cNvGrpSpPr/>
          <p:nvPr/>
        </p:nvGrpSpPr>
        <p:grpSpPr>
          <a:xfrm>
            <a:off x="4079357" y="733424"/>
            <a:ext cx="4601568" cy="857560"/>
            <a:chOff x="4155557" y="733424"/>
            <a:chExt cx="4601568" cy="857560"/>
          </a:xfrm>
        </p:grpSpPr>
        <p:sp>
          <p:nvSpPr>
            <p:cNvPr id="37" name="Rectangle 36"/>
            <p:cNvSpPr/>
            <p:nvPr/>
          </p:nvSpPr>
          <p:spPr>
            <a:xfrm>
              <a:off x="6950164" y="733425"/>
              <a:ext cx="317411" cy="260924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2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38" name="Straight Connector 37"/>
            <p:cNvCxnSpPr>
              <a:stCxn id="37" idx="2"/>
            </p:cNvCxnSpPr>
            <p:nvPr/>
          </p:nvCxnSpPr>
          <p:spPr>
            <a:xfrm>
              <a:off x="7108870" y="994349"/>
              <a:ext cx="1321321" cy="59663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8430190" y="733424"/>
              <a:ext cx="326935" cy="291225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155557" y="733425"/>
              <a:ext cx="397393" cy="271210"/>
            </a:xfrm>
            <a:prstGeom prst="rect">
              <a:avLst/>
            </a:prstGeom>
            <a:noFill/>
            <a:ln w="952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6" name="Straight Connector 15"/>
            <p:cNvCxnSpPr>
              <a:stCxn id="15" idx="2"/>
            </p:cNvCxnSpPr>
            <p:nvPr/>
          </p:nvCxnSpPr>
          <p:spPr>
            <a:xfrm flipH="1">
              <a:off x="4155558" y="1004635"/>
              <a:ext cx="198696" cy="58634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" name="Straight Connector 44"/>
          <p:cNvCxnSpPr>
            <a:stCxn id="44" idx="2"/>
          </p:cNvCxnSpPr>
          <p:nvPr/>
        </p:nvCxnSpPr>
        <p:spPr>
          <a:xfrm>
            <a:off x="8517458" y="1024649"/>
            <a:ext cx="23404" cy="48030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774557" y="1455379"/>
            <a:ext cx="4994613" cy="271210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8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082" y="923849"/>
            <a:ext cx="4994613" cy="3777764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23637" y="132385"/>
            <a:ext cx="7034587" cy="551384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3200" dirty="0" smtClean="0">
                <a:cs typeface="Arial" panose="020B0604020202020204" pitchFamily="34" charset="0"/>
              </a:rPr>
              <a:t>Mobile/Web Client – Document Tree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39208" y="858169"/>
            <a:ext cx="35755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Document Tree section is split into four tabs 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1400" b="1" dirty="0" smtClean="0"/>
              <a:t>Documents</a:t>
            </a:r>
            <a:r>
              <a:rPr lang="en-US" sz="1400" dirty="0" smtClean="0"/>
              <a:t>: </a:t>
            </a:r>
            <a:r>
              <a:rPr lang="en-US" sz="1400" dirty="0"/>
              <a:t>D</a:t>
            </a:r>
            <a:r>
              <a:rPr lang="en-US" sz="1400" dirty="0" smtClean="0"/>
              <a:t>isplayed by default upon logging in. </a:t>
            </a:r>
            <a:r>
              <a:rPr lang="en-US" sz="1400" smtClean="0"/>
              <a:t>It shows </a:t>
            </a:r>
            <a:r>
              <a:rPr lang="en-US" sz="1400" dirty="0" smtClean="0"/>
              <a:t>the content archive tree and allows performing text-based search on classification categories, content types, and documents. It also allows showing a specific metadata value for documents in the tree (e.g., document format and upload date).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1400" b="1" dirty="0" smtClean="0"/>
              <a:t>Tasks</a:t>
            </a:r>
            <a:r>
              <a:rPr lang="en-US" sz="1400" dirty="0" smtClean="0"/>
              <a:t>: Displays different workflow tasks assigned to the user and enables user to perform the required tasks through wizards. </a:t>
            </a:r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1400" b="1" dirty="0" smtClean="0"/>
              <a:t>Reports:  </a:t>
            </a:r>
            <a:r>
              <a:rPr lang="en-US" sz="1400" dirty="0" smtClean="0"/>
              <a:t>Shows different types of generated reports.</a:t>
            </a:r>
            <a:endParaRPr lang="en-US" sz="1400" b="1" dirty="0"/>
          </a:p>
          <a:p>
            <a:pPr marL="228600" lvl="1" indent="-228600">
              <a:buFont typeface="Arial" panose="020B0604020202020204" pitchFamily="34" charset="0"/>
              <a:buChar char="•"/>
            </a:pPr>
            <a:r>
              <a:rPr lang="en-US" sz="1400" b="1" dirty="0" smtClean="0"/>
              <a:t>Bookmarks:  </a:t>
            </a:r>
            <a:r>
              <a:rPr lang="en-US" sz="1400" dirty="0" smtClean="0"/>
              <a:t>Displays bookmarks for documents shared with the logged-in user.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821928" y="1625736"/>
            <a:ext cx="2423118" cy="3085402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4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0" y="904168"/>
            <a:ext cx="5159196" cy="3900855"/>
          </a:xfrm>
          <a:prstGeom prst="rect">
            <a:avLst/>
          </a:prstGeom>
          <a:noFill/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23637" y="132385"/>
            <a:ext cx="7034587" cy="551384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3200" dirty="0" smtClean="0">
                <a:cs typeface="Arial" panose="020B0604020202020204" pitchFamily="34" charset="0"/>
              </a:rPr>
              <a:t>Mobile/Web Client – Document Viewer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91584" y="896269"/>
            <a:ext cx="325169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tabLst>
                <a:tab pos="457200" algn="l"/>
              </a:tabLst>
            </a:pPr>
            <a:r>
              <a:rPr lang="en-US" sz="1400" dirty="0" smtClean="0"/>
              <a:t>Displays the content of the document selected from the Document Tree and allows: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Display the details of the digital signature, if any.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Perform text-based search.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Display document’s metadata values. 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Download the document.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Email the document.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Submit discrepancy issue.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Print the document.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Zoom in/out.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Sign the document.</a:t>
            </a:r>
          </a:p>
          <a:p>
            <a:pPr marL="228600" lvl="2" indent="-2286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400" dirty="0" smtClean="0"/>
              <a:t>Show/hide Sidebar that display thumbnails for different pages in the document.</a:t>
            </a:r>
          </a:p>
          <a:p>
            <a:pPr marL="742950" lvl="2" indent="-28575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40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6184811" y="1552575"/>
            <a:ext cx="2603410" cy="3300073"/>
          </a:xfrm>
          <a:prstGeom prst="rect">
            <a:avLst/>
          </a:prstGeom>
          <a:noFill/>
          <a:ln w="158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57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46334</TotalTime>
  <Words>643</Words>
  <Application>Microsoft Office PowerPoint</Application>
  <PresentationFormat>On-screen Show (16:9)</PresentationFormat>
  <Paragraphs>62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Custom Design</vt:lpstr>
      <vt:lpstr>PowerPoint Presentation</vt:lpstr>
      <vt:lpstr>PowerPoint Presentation</vt:lpstr>
      <vt:lpstr>Mobile/Web Client – Header (1/2)</vt:lpstr>
      <vt:lpstr>Mobile/Web Client – Header (2/2)</vt:lpstr>
      <vt:lpstr>Mobile/Web Client – Document Tree</vt:lpstr>
      <vt:lpstr>Mobile/Web Client – Document Viewer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Zack</dc:creator>
  <cp:lastModifiedBy>Aliaa Zahran</cp:lastModifiedBy>
  <cp:revision>1792</cp:revision>
  <cp:lastPrinted>2013-09-30T04:51:46Z</cp:lastPrinted>
  <dcterms:created xsi:type="dcterms:W3CDTF">2012-02-22T20:30:39Z</dcterms:created>
  <dcterms:modified xsi:type="dcterms:W3CDTF">2014-05-14T12:51:42Z</dcterms:modified>
</cp:coreProperties>
</file>