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0" r:id="rId1"/>
    <p:sldMasterId id="2147483671" r:id="rId2"/>
  </p:sldMasterIdLst>
  <p:notesMasterIdLst>
    <p:notesMasterId r:id="rId18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7010400" cy="92964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444" y="18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7839" cy="4648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970937" y="0"/>
            <a:ext cx="3037839" cy="4648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406400" y="696912"/>
            <a:ext cx="61976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701039" y="4415789"/>
            <a:ext cx="5608319" cy="41833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829967"/>
            <a:ext cx="3037839" cy="4648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39" cy="4648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7689876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2"/>
            <a:ext cx="61976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701039" y="4415789"/>
            <a:ext cx="5608319" cy="418337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sz="1800" b="0" i="0" u="none" strike="noStrike" cap="none" baseline="0"/>
          </a:p>
        </p:txBody>
      </p:sp>
      <p:sp>
        <p:nvSpPr>
          <p:cNvPr id="170" name="Shape 170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39" cy="46481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2"/>
            <a:ext cx="61976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99" name="Shape 299"/>
          <p:cNvSpPr txBox="1">
            <a:spLocks noGrp="1"/>
          </p:cNvSpPr>
          <p:nvPr>
            <p:ph type="body" idx="1"/>
          </p:nvPr>
        </p:nvSpPr>
        <p:spPr>
          <a:xfrm>
            <a:off x="701039" y="4415789"/>
            <a:ext cx="5608319" cy="418337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t" anchorCtr="0">
            <a:no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SureClinical automates and streamlines the capture, completion, and electronic signing of clinical trial documents. </a:t>
            </a:r>
          </a:p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Cloud-based and only solution with integrated, mobile-digital signing that FDA and HIPAA compliant. </a:t>
            </a:r>
          </a:p>
          <a:p>
            <a:pPr marL="0" marR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endParaRPr sz="1800" b="0" i="0" u="none" strike="noStrike" cap="none" baseline="0"/>
          </a:p>
        </p:txBody>
      </p:sp>
      <p:sp>
        <p:nvSpPr>
          <p:cNvPr id="300" name="Shape 300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39" cy="46481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2"/>
            <a:ext cx="61976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10" name="Shape 310"/>
          <p:cNvSpPr txBox="1">
            <a:spLocks noGrp="1"/>
          </p:cNvSpPr>
          <p:nvPr>
            <p:ph type="body" idx="1"/>
          </p:nvPr>
        </p:nvSpPr>
        <p:spPr>
          <a:xfrm>
            <a:off x="701039" y="4415789"/>
            <a:ext cx="5608319" cy="418337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t" anchorCtr="0">
            <a:no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SureClinical automates and streamlines the capture, completion, and electronic signing of clinical trial documents. </a:t>
            </a:r>
          </a:p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Cloud-based and only solution with integrated, mobile-digital signing that FDA and HIPAA compliant. </a:t>
            </a:r>
          </a:p>
          <a:p>
            <a:pPr marL="0" marR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endParaRPr sz="1800" b="0" i="0" u="none" strike="noStrike" cap="none" baseline="0"/>
          </a:p>
        </p:txBody>
      </p:sp>
      <p:sp>
        <p:nvSpPr>
          <p:cNvPr id="311" name="Shape 311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39" cy="46481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2"/>
            <a:ext cx="61976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701039" y="4415789"/>
            <a:ext cx="5608319" cy="418337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t" anchorCtr="0">
            <a:no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SureClinical automates and streamlines the capture, completion, and electronic signing of clinical trial documents. </a:t>
            </a:r>
          </a:p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Cloud-based and only solution with integrated, mobile-digital signing that FDA and HIPAA compliant. </a:t>
            </a:r>
          </a:p>
          <a:p>
            <a:pPr marL="0" marR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endParaRPr sz="1800" b="0" i="0" u="none" strike="noStrike" cap="none" baseline="0"/>
          </a:p>
        </p:txBody>
      </p:sp>
      <p:sp>
        <p:nvSpPr>
          <p:cNvPr id="323" name="Shape 323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39" cy="46481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2"/>
            <a:ext cx="61976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0" name="Shape 330"/>
          <p:cNvSpPr txBox="1">
            <a:spLocks noGrp="1"/>
          </p:cNvSpPr>
          <p:nvPr>
            <p:ph type="body" idx="1"/>
          </p:nvPr>
        </p:nvSpPr>
        <p:spPr>
          <a:xfrm>
            <a:off x="701039" y="4415789"/>
            <a:ext cx="5608319" cy="418337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t" anchorCtr="0">
            <a:no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SureClinical automates and streamlines the capture, completion, and electronic signing of clinical trial documents. </a:t>
            </a:r>
          </a:p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Cloud-based and only solution with integrated, mobile-digital signing that FDA and HIPAA compliant. </a:t>
            </a:r>
          </a:p>
          <a:p>
            <a:pPr marL="0" marR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endParaRPr sz="1800" b="0" i="0" u="none" strike="noStrike" cap="none" baseline="0"/>
          </a:p>
        </p:txBody>
      </p:sp>
      <p:sp>
        <p:nvSpPr>
          <p:cNvPr id="331" name="Shape 331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39" cy="46481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2"/>
            <a:ext cx="61976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43" name="Shape 343"/>
          <p:cNvSpPr txBox="1">
            <a:spLocks noGrp="1"/>
          </p:cNvSpPr>
          <p:nvPr>
            <p:ph type="body" idx="1"/>
          </p:nvPr>
        </p:nvSpPr>
        <p:spPr>
          <a:xfrm>
            <a:off x="701039" y="4415789"/>
            <a:ext cx="5608319" cy="418337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t" anchorCtr="0">
            <a:no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SureClinical automates and streamlines the capture, completion, and electronic signing of clinical trial documents. </a:t>
            </a:r>
          </a:p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Cloud-based and only solution with integrated, mobile-digital signing that FDA and HIPAA compliant. </a:t>
            </a:r>
          </a:p>
          <a:p>
            <a:pPr marL="0" marR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endParaRPr sz="1800" b="0" i="0" u="none" strike="noStrike" cap="none" baseline="0"/>
          </a:p>
        </p:txBody>
      </p:sp>
      <p:sp>
        <p:nvSpPr>
          <p:cNvPr id="344" name="Shape 344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39" cy="46481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Shape 361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2"/>
            <a:ext cx="61976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62" name="Shape 362"/>
          <p:cNvSpPr txBox="1">
            <a:spLocks noGrp="1"/>
          </p:cNvSpPr>
          <p:nvPr>
            <p:ph type="body" idx="1"/>
          </p:nvPr>
        </p:nvSpPr>
        <p:spPr>
          <a:xfrm>
            <a:off x="701039" y="4415789"/>
            <a:ext cx="5608319" cy="418337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t" anchorCtr="0">
            <a:no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SureClinical automates and streamlines the capture, completion, and electronic signing of clinical trial documents. </a:t>
            </a:r>
          </a:p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Cloud-based and only solution with integrated, mobile-digital signing that FDA and HIPAA compliant. </a:t>
            </a:r>
          </a:p>
          <a:p>
            <a:pPr marL="0" marR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endParaRPr sz="1800" b="0" i="0" u="none" strike="noStrike" cap="none" baseline="0"/>
          </a:p>
        </p:txBody>
      </p:sp>
      <p:sp>
        <p:nvSpPr>
          <p:cNvPr id="363" name="Shape 363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39" cy="46481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9" name="Shape 189"/>
          <p:cNvSpPr txBox="1">
            <a:spLocks noGrp="1"/>
          </p:cNvSpPr>
          <p:nvPr>
            <p:ph type="body" idx="1"/>
          </p:nvPr>
        </p:nvSpPr>
        <p:spPr>
          <a:xfrm>
            <a:off x="701039" y="4415789"/>
            <a:ext cx="5608319" cy="418337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t" anchorCtr="0">
            <a:no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SureClinical automates and streamlines the capture, completion, and electronic signing of clinical trial documents. </a:t>
            </a:r>
          </a:p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Cloud-based and only solution with integrated, mobile-digital signing that FDA and HIPAA compliant. </a:t>
            </a:r>
          </a:p>
          <a:p>
            <a:pPr marL="0" marR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endParaRPr sz="1800" b="0" i="0" u="none" strike="noStrike" cap="none" baseline="0"/>
          </a:p>
        </p:txBody>
      </p:sp>
      <p:sp>
        <p:nvSpPr>
          <p:cNvPr id="190" name="Shape 190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39" cy="46481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2"/>
            <a:ext cx="61976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701039" y="4415789"/>
            <a:ext cx="5608319" cy="418337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t" anchorCtr="0">
            <a:no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SureClinical automates and streamlines the capture, completion, and electronic signing of clinical trial documents. </a:t>
            </a:r>
          </a:p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Cloud-based and only solution with integrated, mobile-digital signing that FDA and HIPAA compliant. </a:t>
            </a:r>
          </a:p>
          <a:p>
            <a:pPr marL="0" marR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endParaRPr sz="1800" b="0" i="0" u="none" strike="noStrike" cap="none" baseline="0"/>
          </a:p>
        </p:txBody>
      </p:sp>
      <p:sp>
        <p:nvSpPr>
          <p:cNvPr id="198" name="Shape 198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39" cy="46481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2"/>
            <a:ext cx="61976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23" name="Shape 223"/>
          <p:cNvSpPr txBox="1">
            <a:spLocks noGrp="1"/>
          </p:cNvSpPr>
          <p:nvPr>
            <p:ph type="body" idx="1"/>
          </p:nvPr>
        </p:nvSpPr>
        <p:spPr>
          <a:xfrm>
            <a:off x="701039" y="4415789"/>
            <a:ext cx="5608319" cy="418337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t" anchorCtr="0">
            <a:no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SureClinical automates and streamlines the capture, completion, and electronic signing of clinical trial documents. </a:t>
            </a:r>
          </a:p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Cloud-based and only solution with integrated, mobile-digital signing that FDA and HIPAA compliant. </a:t>
            </a:r>
          </a:p>
          <a:p>
            <a:pPr marL="0" marR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endParaRPr sz="1800" b="0" i="0" u="none" strike="noStrike" cap="none" baseline="0"/>
          </a:p>
        </p:txBody>
      </p:sp>
      <p:sp>
        <p:nvSpPr>
          <p:cNvPr id="224" name="Shape 224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39" cy="46481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2"/>
            <a:ext cx="61976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701039" y="4415789"/>
            <a:ext cx="5608319" cy="418337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t" anchorCtr="0">
            <a:no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SureClinical automates and streamlines the capture, completion, and electronic signing of clinical trial documents. </a:t>
            </a:r>
          </a:p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Cloud-based and only solution with integrated, mobile-digital signing that FDA and HIPAA compliant. </a:t>
            </a:r>
          </a:p>
          <a:p>
            <a:pPr marL="0" marR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endParaRPr sz="1800" b="0" i="0" u="none" strike="noStrike" cap="none" baseline="0"/>
          </a:p>
        </p:txBody>
      </p:sp>
      <p:sp>
        <p:nvSpPr>
          <p:cNvPr id="237" name="Shape 237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39" cy="46481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2"/>
            <a:ext cx="61976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47" name="Shape 247"/>
          <p:cNvSpPr txBox="1">
            <a:spLocks noGrp="1"/>
          </p:cNvSpPr>
          <p:nvPr>
            <p:ph type="body" idx="1"/>
          </p:nvPr>
        </p:nvSpPr>
        <p:spPr>
          <a:xfrm>
            <a:off x="701039" y="4415789"/>
            <a:ext cx="5608319" cy="418337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t" anchorCtr="0">
            <a:no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SureClinical automates and streamlines the capture, completion, and electronic signing of clinical trial documents. </a:t>
            </a:r>
          </a:p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Cloud-based and only solution with integrated, mobile-digital signing that FDA and HIPAA compliant. </a:t>
            </a:r>
          </a:p>
          <a:p>
            <a:pPr marL="0" marR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endParaRPr sz="1800" b="0" i="0" u="none" strike="noStrike" cap="none" baseline="0"/>
          </a:p>
        </p:txBody>
      </p:sp>
      <p:sp>
        <p:nvSpPr>
          <p:cNvPr id="248" name="Shape 248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39" cy="46481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2"/>
            <a:ext cx="61976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701039" y="4415789"/>
            <a:ext cx="5608319" cy="418337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t" anchorCtr="0">
            <a:no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SureClinical automates and streamlines the capture, completion, and electronic signing of clinical trial documents. </a:t>
            </a:r>
          </a:p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Cloud-based and only solution with integrated, mobile-digital signing that FDA and HIPAA compliant. </a:t>
            </a:r>
          </a:p>
          <a:p>
            <a:pPr marL="0" marR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endParaRPr sz="1800" b="0" i="0" u="none" strike="noStrike" cap="none" baseline="0"/>
          </a:p>
        </p:txBody>
      </p:sp>
      <p:sp>
        <p:nvSpPr>
          <p:cNvPr id="259" name="Shape 259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39" cy="46481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73" name="Shape 273"/>
          <p:cNvSpPr txBox="1">
            <a:spLocks noGrp="1"/>
          </p:cNvSpPr>
          <p:nvPr>
            <p:ph type="body" idx="1"/>
          </p:nvPr>
        </p:nvSpPr>
        <p:spPr>
          <a:xfrm>
            <a:off x="701039" y="4415789"/>
            <a:ext cx="5608319" cy="418337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t" anchorCtr="0">
            <a:no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SureClinical automates and streamlines the capture, completion, and electronic signing of clinical trial documents. </a:t>
            </a:r>
          </a:p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Cloud-based and only solution with integrated, mobile-digital signing that FDA and HIPAA compliant. </a:t>
            </a:r>
          </a:p>
          <a:p>
            <a:pPr marL="0" marR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endParaRPr sz="1800" b="0" i="0" u="none" strike="noStrike" cap="none" baseline="0"/>
          </a:p>
        </p:txBody>
      </p:sp>
      <p:sp>
        <p:nvSpPr>
          <p:cNvPr id="274" name="Shape 274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39" cy="46481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2"/>
            <a:ext cx="61976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86" name="Shape 286"/>
          <p:cNvSpPr txBox="1">
            <a:spLocks noGrp="1"/>
          </p:cNvSpPr>
          <p:nvPr>
            <p:ph type="body" idx="1"/>
          </p:nvPr>
        </p:nvSpPr>
        <p:spPr>
          <a:xfrm>
            <a:off x="701039" y="4415789"/>
            <a:ext cx="5608319" cy="418337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t" anchorCtr="0">
            <a:noAutofit/>
          </a:bodyPr>
          <a:lstStyle/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SureClinical automates and streamlines the capture, completion, and electronic signing of clinical trial documents. </a:t>
            </a:r>
          </a:p>
          <a:p>
            <a:pPr marL="228600" marR="0" lvl="0" indent="-22860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/>
              <a:buAutoNum type="arabicParenR"/>
            </a:pPr>
            <a:r>
              <a:rPr lang="en-US" sz="1800" b="0" i="0" u="none" strike="noStrike" cap="none" baseline="0"/>
              <a:t>Cloud-based and only solution with integrated, mobile-digital signing that FDA and HIPAA compliant. </a:t>
            </a:r>
          </a:p>
          <a:p>
            <a:pPr marL="0" marR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endParaRPr sz="1800" b="0" i="0" u="none" strike="noStrike" cap="none" baseline="0"/>
          </a:p>
        </p:txBody>
      </p:sp>
      <p:sp>
        <p:nvSpPr>
          <p:cNvPr id="287" name="Shape 287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39" cy="46481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799" cy="13144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640"/>
              </a:spcBef>
              <a:buClr>
                <a:srgbClr val="888888"/>
              </a:buClr>
              <a:buFont typeface="Calibri"/>
              <a:buNone/>
              <a:defRPr/>
            </a:lvl1pPr>
            <a:lvl2pPr marL="457200" marR="0" indent="0" algn="ctr" rtl="0">
              <a:spcBef>
                <a:spcPts val="560"/>
              </a:spcBef>
              <a:buClr>
                <a:srgbClr val="888888"/>
              </a:buClr>
              <a:buFont typeface="Calibri"/>
              <a:buNone/>
              <a:defRPr/>
            </a:lvl2pPr>
            <a:lvl3pPr marL="914400" marR="0" indent="0" algn="ctr" rtl="0">
              <a:spcBef>
                <a:spcPts val="480"/>
              </a:spcBef>
              <a:buClr>
                <a:srgbClr val="888888"/>
              </a:buClr>
              <a:buFont typeface="Calibri"/>
              <a:buNone/>
              <a:defRPr/>
            </a:lvl3pPr>
            <a:lvl4pPr marL="13716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4pPr>
            <a:lvl5pPr marL="18288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5pPr>
            <a:lvl6pPr marL="22860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6pPr>
            <a:lvl7pPr marL="27432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7pPr>
            <a:lvl8pPr marL="32004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8pPr>
            <a:lvl9pPr marL="36576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2035555" y="92677"/>
            <a:ext cx="5693134" cy="55138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 rot="5400000">
            <a:off x="2874763" y="-1408244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Calibri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Calibri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Calibri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 rot="5400000">
            <a:off x="5463777" y="1371600"/>
            <a:ext cx="4388643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 rot="5400000">
            <a:off x="1272778" y="-609598"/>
            <a:ext cx="4388643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Calibri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Calibri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Calibri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ctrTitle"/>
          </p:nvPr>
        </p:nvSpPr>
        <p:spPr>
          <a:xfrm>
            <a:off x="685800" y="1597819"/>
            <a:ext cx="7772400" cy="11025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799" cy="13144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640"/>
              </a:spcBef>
              <a:buClr>
                <a:srgbClr val="888888"/>
              </a:buClr>
              <a:buFont typeface="Calibri"/>
              <a:buNone/>
              <a:defRPr/>
            </a:lvl1pPr>
            <a:lvl2pPr marL="457200" marR="0" indent="0" algn="ctr" rtl="0">
              <a:spcBef>
                <a:spcPts val="560"/>
              </a:spcBef>
              <a:buClr>
                <a:srgbClr val="888888"/>
              </a:buClr>
              <a:buFont typeface="Calibri"/>
              <a:buNone/>
              <a:defRPr/>
            </a:lvl2pPr>
            <a:lvl3pPr marL="914400" marR="0" indent="0" algn="ctr" rtl="0">
              <a:spcBef>
                <a:spcPts val="480"/>
              </a:spcBef>
              <a:buClr>
                <a:srgbClr val="888888"/>
              </a:buClr>
              <a:buFont typeface="Calibri"/>
              <a:buNone/>
              <a:defRPr/>
            </a:lvl3pPr>
            <a:lvl4pPr marL="13716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4pPr>
            <a:lvl5pPr marL="18288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5pPr>
            <a:lvl6pPr marL="22860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6pPr>
            <a:lvl7pPr marL="27432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7pPr>
            <a:lvl8pPr marL="32004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8pPr>
            <a:lvl9pPr marL="36576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Calibri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Calibri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Calibri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722312" y="3305176"/>
            <a:ext cx="7772400" cy="102155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722312" y="2180034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06" name="Shape 106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7" name="Shape 107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8599" cy="33944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2" name="Shape 112"/>
          <p:cNvSpPr txBox="1">
            <a:spLocks noGrp="1"/>
          </p:cNvSpPr>
          <p:nvPr>
            <p:ph type="body" idx="2"/>
          </p:nvPr>
        </p:nvSpPr>
        <p:spPr>
          <a:xfrm>
            <a:off x="4648200" y="1200150"/>
            <a:ext cx="4038599" cy="33944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3" name="Shape 113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457200" y="1151334"/>
            <a:ext cx="4040187" cy="47982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19" name="Shape 119"/>
          <p:cNvSpPr txBox="1">
            <a:spLocks noGrp="1"/>
          </p:cNvSpPr>
          <p:nvPr>
            <p:ph type="body" idx="2"/>
          </p:nvPr>
        </p:nvSpPr>
        <p:spPr>
          <a:xfrm>
            <a:off x="457200" y="1631155"/>
            <a:ext cx="4040187" cy="296346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body" idx="3"/>
          </p:nvPr>
        </p:nvSpPr>
        <p:spPr>
          <a:xfrm>
            <a:off x="4645026" y="1151334"/>
            <a:ext cx="4041774" cy="47982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body" idx="4"/>
          </p:nvPr>
        </p:nvSpPr>
        <p:spPr>
          <a:xfrm>
            <a:off x="4645026" y="1631155"/>
            <a:ext cx="4041774" cy="296346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4" name="Shape 124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7" name="Shape 127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8" name="Shape 128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9" name="Shape 129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2" name="Shape 132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3" name="Shape 133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457200" y="204786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50" cy="438983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7" name="Shape 137"/>
          <p:cNvSpPr txBox="1">
            <a:spLocks noGrp="1"/>
          </p:cNvSpPr>
          <p:nvPr>
            <p:ph type="body" idx="2"/>
          </p:nvPr>
        </p:nvSpPr>
        <p:spPr>
          <a:xfrm>
            <a:off x="457200" y="1076325"/>
            <a:ext cx="3008313" cy="351829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38" name="Shape 138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9" name="Shape 139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0" name="Shape 140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2318963" y="208585"/>
            <a:ext cx="5693134" cy="55138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 dirty="0"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57200" y="1009319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Calibri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Calibri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Calibri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/>
          <p:nvPr/>
        </p:nvSpPr>
        <p:spPr>
          <a:xfrm>
            <a:off x="377135" y="49807"/>
            <a:ext cx="811496" cy="771005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" name="Shape 27"/>
          <p:cNvPicPr preferRelativeResize="0"/>
          <p:nvPr/>
        </p:nvPicPr>
        <p:blipFill rotWithShape="1">
          <a:blip r:embed="rId2"/>
          <a:srcRect/>
          <a:stretch/>
        </p:blipFill>
        <p:spPr>
          <a:xfrm>
            <a:off x="200825" y="7862"/>
            <a:ext cx="1298339" cy="9698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399" cy="42505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3" name="Shape 143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399" cy="3086099"/>
          </a:xfrm>
          <a:prstGeom prst="rect">
            <a:avLst/>
          </a:prstGeom>
          <a:noFill/>
          <a:ln>
            <a:noFill/>
          </a:ln>
        </p:spPr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399" cy="60364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45" name="Shape 145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6" name="Shape 146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7" name="Shape 147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 rot="5400000">
            <a:off x="2874763" y="-1217413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Calibri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Calibri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Calibri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2" name="Shape 152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3" name="Shape 153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title"/>
          </p:nvPr>
        </p:nvSpPr>
        <p:spPr>
          <a:xfrm rot="5400000">
            <a:off x="5463777" y="1371600"/>
            <a:ext cx="4388643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 rot="5400000">
            <a:off x="1272778" y="-609598"/>
            <a:ext cx="4388643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Calibri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Calibri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Calibri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8" name="Shape 158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9" name="Shape 159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722312" y="3305176"/>
            <a:ext cx="7772400" cy="102155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722312" y="2180034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2035555" y="92677"/>
            <a:ext cx="5693134" cy="55138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8599" cy="33944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2"/>
          </p:nvPr>
        </p:nvSpPr>
        <p:spPr>
          <a:xfrm>
            <a:off x="4648200" y="1200150"/>
            <a:ext cx="4038599" cy="33944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2035555" y="92677"/>
            <a:ext cx="5693134" cy="55138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457200" y="1151334"/>
            <a:ext cx="4040187" cy="47982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457200" y="1631155"/>
            <a:ext cx="4040187" cy="296346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3"/>
          </p:nvPr>
        </p:nvSpPr>
        <p:spPr>
          <a:xfrm>
            <a:off x="4645026" y="1151334"/>
            <a:ext cx="4041774" cy="47982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4"/>
          </p:nvPr>
        </p:nvSpPr>
        <p:spPr>
          <a:xfrm>
            <a:off x="4645026" y="1631155"/>
            <a:ext cx="4041774" cy="296346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457200" y="204786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50" cy="438983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2"/>
          </p:nvPr>
        </p:nvSpPr>
        <p:spPr>
          <a:xfrm>
            <a:off x="457200" y="1076325"/>
            <a:ext cx="3008313" cy="351829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399" cy="42505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8" name="Shape 68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399" cy="3086099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399" cy="60364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body" idx="1"/>
          </p:nvPr>
        </p:nvSpPr>
        <p:spPr>
          <a:xfrm>
            <a:off x="457200" y="1009319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139700" algn="l" rtl="0">
              <a:spcBef>
                <a:spcPts val="640"/>
              </a:spcBef>
              <a:buClr>
                <a:schemeClr val="dk1"/>
              </a:buClr>
              <a:buFont typeface="Calibri"/>
              <a:buChar char="•"/>
              <a:defRPr/>
            </a:lvl1pPr>
            <a:lvl2pPr marL="742950" marR="0" indent="-107950" algn="l" rtl="0">
              <a:spcBef>
                <a:spcPts val="560"/>
              </a:spcBef>
              <a:buClr>
                <a:schemeClr val="dk1"/>
              </a:buClr>
              <a:buFont typeface="Calibri"/>
              <a:buChar char="–"/>
              <a:defRPr/>
            </a:lvl2pPr>
            <a:lvl3pPr marL="1143000" marR="0" indent="-76200" algn="l" rtl="0">
              <a:spcBef>
                <a:spcPts val="480"/>
              </a:spcBef>
              <a:buClr>
                <a:schemeClr val="dk1"/>
              </a:buClr>
              <a:buFont typeface="Calibri"/>
              <a:buChar char="•"/>
              <a:defRPr/>
            </a:lvl3pPr>
            <a:lvl4pPr marL="1600200" marR="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–"/>
              <a:defRPr/>
            </a:lvl4pPr>
            <a:lvl5pPr marL="2057400" marR="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»"/>
              <a:defRPr/>
            </a:lvl5pPr>
            <a:lvl6pPr marL="2514600" marR="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marL="2971800" marR="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marL="3429000" marR="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marL="3886200" marR="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pic>
        <p:nvPicPr>
          <p:cNvPr id="13" name="Shape 13"/>
          <p:cNvPicPr preferRelativeResize="0"/>
          <p:nvPr/>
        </p:nvPicPr>
        <p:blipFill rotWithShape="1">
          <a:blip r:embed="rId13"/>
          <a:srcRect/>
          <a:stretch/>
        </p:blipFill>
        <p:spPr>
          <a:xfrm>
            <a:off x="453364" y="81346"/>
            <a:ext cx="713697" cy="694762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139700" algn="l" rtl="0">
              <a:spcBef>
                <a:spcPts val="640"/>
              </a:spcBef>
              <a:buClr>
                <a:schemeClr val="dk1"/>
              </a:buClr>
              <a:buFont typeface="Calibri"/>
              <a:buChar char="•"/>
              <a:defRPr/>
            </a:lvl1pPr>
            <a:lvl2pPr marL="742950" marR="0" indent="-107950" algn="l" rtl="0">
              <a:spcBef>
                <a:spcPts val="560"/>
              </a:spcBef>
              <a:buClr>
                <a:schemeClr val="dk1"/>
              </a:buClr>
              <a:buFont typeface="Calibri"/>
              <a:buChar char="–"/>
              <a:defRPr/>
            </a:lvl2pPr>
            <a:lvl3pPr marL="1143000" marR="0" indent="-76200" algn="l" rtl="0">
              <a:spcBef>
                <a:spcPts val="480"/>
              </a:spcBef>
              <a:buClr>
                <a:schemeClr val="dk1"/>
              </a:buClr>
              <a:buFont typeface="Calibri"/>
              <a:buChar char="•"/>
              <a:defRPr/>
            </a:lvl3pPr>
            <a:lvl4pPr marL="1600200" marR="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–"/>
              <a:defRPr/>
            </a:lvl4pPr>
            <a:lvl5pPr marL="2057400" marR="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»"/>
              <a:defRPr/>
            </a:lvl5pPr>
            <a:lvl6pPr marL="2514600" marR="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marL="2971800" marR="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marL="3429000" marR="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marL="3886200" marR="0" indent="-101600" algn="l" rtl="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/>
          <p:nvPr/>
        </p:nvSpPr>
        <p:spPr>
          <a:xfrm>
            <a:off x="259080" y="0"/>
            <a:ext cx="8686800" cy="89153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Shape 162"/>
          <p:cNvSpPr/>
          <p:nvPr/>
        </p:nvSpPr>
        <p:spPr>
          <a:xfrm>
            <a:off x="0" y="158836"/>
            <a:ext cx="9144000" cy="9907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2800" b="1" i="0" u="none" strike="noStrike" cap="none" baseline="30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3" name="Shape 163"/>
          <p:cNvGrpSpPr/>
          <p:nvPr/>
        </p:nvGrpSpPr>
        <p:grpSpPr>
          <a:xfrm>
            <a:off x="8867" y="3375857"/>
            <a:ext cx="9135131" cy="996279"/>
            <a:chOff x="2015316" y="4007669"/>
            <a:chExt cx="5181600" cy="2273897"/>
          </a:xfrm>
        </p:grpSpPr>
        <p:sp>
          <p:nvSpPr>
            <p:cNvPr id="164" name="Shape 164"/>
            <p:cNvSpPr/>
            <p:nvPr/>
          </p:nvSpPr>
          <p:spPr>
            <a:xfrm>
              <a:off x="2015316" y="4007669"/>
              <a:ext cx="5181600" cy="22738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Shape 165"/>
            <p:cNvSpPr txBox="1"/>
            <p:nvPr/>
          </p:nvSpPr>
          <p:spPr>
            <a:xfrm>
              <a:off x="2412628" y="4578555"/>
              <a:ext cx="4394099" cy="1242498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Clr>
                  <a:schemeClr val="lt1"/>
                </a:buClr>
                <a:buSzPct val="25000"/>
                <a:buFont typeface="Calibri"/>
                <a:buNone/>
              </a:pPr>
              <a:r>
                <a:rPr lang="en-US" sz="2000" b="1" i="0" u="none" strike="noStrike" cap="none" baseline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Rich Desktop Client Overview</a:t>
              </a:r>
            </a:p>
          </p:txBody>
        </p:sp>
      </p:grpSp>
      <p:pic>
        <p:nvPicPr>
          <p:cNvPr id="166" name="Shape 166"/>
          <p:cNvPicPr preferRelativeResize="0"/>
          <p:nvPr/>
        </p:nvPicPr>
        <p:blipFill rotWithShape="1">
          <a:blip r:embed="rId3"/>
          <a:srcRect/>
          <a:stretch/>
        </p:blipFill>
        <p:spPr>
          <a:xfrm>
            <a:off x="0" y="1532888"/>
            <a:ext cx="9144000" cy="14173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9" name="Shape 289"/>
          <p:cNvPicPr preferRelativeResize="0"/>
          <p:nvPr/>
        </p:nvPicPr>
        <p:blipFill rotWithShape="1">
          <a:blip r:embed="rId3"/>
          <a:srcRect/>
          <a:stretch/>
        </p:blipFill>
        <p:spPr>
          <a:xfrm>
            <a:off x="4390112" y="694456"/>
            <a:ext cx="4404814" cy="4293722"/>
          </a:xfrm>
          <a:prstGeom prst="rect">
            <a:avLst/>
          </a:prstGeom>
          <a:noFill/>
          <a:ln w="9525" cap="flat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290" name="Shape 290"/>
          <p:cNvSpPr txBox="1">
            <a:spLocks noGrp="1"/>
          </p:cNvSpPr>
          <p:nvPr>
            <p:ph type="title"/>
          </p:nvPr>
        </p:nvSpPr>
        <p:spPr>
          <a:xfrm>
            <a:off x="1623637" y="132384"/>
            <a:ext cx="7034586" cy="5513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lang="en-US" sz="32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Rich Desktop Client – Views (4/7)</a:t>
            </a:r>
          </a:p>
        </p:txBody>
      </p:sp>
      <p:sp>
        <p:nvSpPr>
          <p:cNvPr id="291" name="Shape 291"/>
          <p:cNvSpPr/>
          <p:nvPr/>
        </p:nvSpPr>
        <p:spPr>
          <a:xfrm>
            <a:off x="4702326" y="2365894"/>
            <a:ext cx="428625" cy="36195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</a:p>
        </p:txBody>
      </p:sp>
      <p:sp>
        <p:nvSpPr>
          <p:cNvPr id="292" name="Shape 292"/>
          <p:cNvSpPr/>
          <p:nvPr/>
        </p:nvSpPr>
        <p:spPr>
          <a:xfrm>
            <a:off x="6123351" y="2091555"/>
            <a:ext cx="428625" cy="36195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</a:p>
        </p:txBody>
      </p:sp>
      <p:sp>
        <p:nvSpPr>
          <p:cNvPr id="293" name="Shape 293"/>
          <p:cNvSpPr/>
          <p:nvPr/>
        </p:nvSpPr>
        <p:spPr>
          <a:xfrm>
            <a:off x="6123348" y="2950481"/>
            <a:ext cx="428625" cy="36195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</a:p>
        </p:txBody>
      </p:sp>
      <p:sp>
        <p:nvSpPr>
          <p:cNvPr id="294" name="Shape 294"/>
          <p:cNvSpPr txBox="1"/>
          <p:nvPr/>
        </p:nvSpPr>
        <p:spPr>
          <a:xfrm>
            <a:off x="95416" y="793200"/>
            <a:ext cx="4230093" cy="44012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Quality </a:t>
            </a:r>
            <a:r>
              <a:rPr lang="en-US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Tab</a:t>
            </a:r>
          </a:p>
          <a:p>
            <a:pPr marL="230188" marR="0" lvl="0" indent="-230188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Allows tracking and managing of document discrepancies (e.g., missing metadata values).</a:t>
            </a:r>
          </a:p>
          <a:p>
            <a:pPr marL="230188" marR="0" lvl="0" indent="-230188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tab</a:t>
            </a: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split into:</a:t>
            </a:r>
          </a:p>
          <a:p>
            <a:pPr marL="461963" marR="0" lvl="1" indent="-23336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Document Quality: </a:t>
            </a:r>
          </a:p>
          <a:p>
            <a:pPr marL="684213" marR="0" lvl="2" indent="-22701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View and handle document discrepancies.</a:t>
            </a:r>
          </a:p>
          <a:p>
            <a:pPr marL="684213" marR="0" lvl="2" indent="-22701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Generate random  sample lists for auditing. </a:t>
            </a:r>
          </a:p>
          <a:p>
            <a:pPr marL="684213" marR="0" lvl="2" indent="-22701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Display quality charts that reflect discrepancy trends.</a:t>
            </a:r>
          </a:p>
          <a:p>
            <a:pPr marL="461963" marR="0" lvl="1" indent="-23336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Discrepancy List/Tree: </a:t>
            </a: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Shows documents with discrepancies.</a:t>
            </a:r>
          </a:p>
          <a:p>
            <a:pPr marL="461963" marR="0" lvl="1" indent="-23336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Document Discrepancy Detail: </a:t>
            </a: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Displays the details of the selected document with discrepancy.</a:t>
            </a:r>
          </a:p>
          <a:p>
            <a:pPr marL="461963" marR="0" lvl="1" indent="-23336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Metadata Editor: </a:t>
            </a: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Edit values of metadata properties and edit the content of documents (e.g., delete specific pages in the document). </a:t>
            </a:r>
          </a:p>
          <a:p>
            <a:pPr marL="461963" marR="0" lvl="1" indent="-23336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Document Viewer:</a:t>
            </a: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Shows the content of the document selected from the discrepancy List/Tree.</a:t>
            </a:r>
          </a:p>
        </p:txBody>
      </p:sp>
      <p:sp>
        <p:nvSpPr>
          <p:cNvPr id="295" name="Shape 295"/>
          <p:cNvSpPr/>
          <p:nvPr/>
        </p:nvSpPr>
        <p:spPr>
          <a:xfrm>
            <a:off x="6123348" y="4051571"/>
            <a:ext cx="428625" cy="36195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</a:p>
        </p:txBody>
      </p:sp>
      <p:sp>
        <p:nvSpPr>
          <p:cNvPr id="296" name="Shape 296"/>
          <p:cNvSpPr/>
          <p:nvPr/>
        </p:nvSpPr>
        <p:spPr>
          <a:xfrm>
            <a:off x="7881910" y="2950481"/>
            <a:ext cx="428625" cy="36195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2" name="Shape 302"/>
          <p:cNvPicPr preferRelativeResize="0"/>
          <p:nvPr/>
        </p:nvPicPr>
        <p:blipFill rotWithShape="1">
          <a:blip r:embed="rId3"/>
          <a:srcRect/>
          <a:stretch/>
        </p:blipFill>
        <p:spPr>
          <a:xfrm>
            <a:off x="4363776" y="677658"/>
            <a:ext cx="4424839" cy="4307810"/>
          </a:xfrm>
          <a:prstGeom prst="rect">
            <a:avLst/>
          </a:prstGeom>
          <a:noFill/>
          <a:ln w="9525" cap="flat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303" name="Shape 303"/>
          <p:cNvSpPr txBox="1">
            <a:spLocks noGrp="1"/>
          </p:cNvSpPr>
          <p:nvPr>
            <p:ph type="title"/>
          </p:nvPr>
        </p:nvSpPr>
        <p:spPr>
          <a:xfrm>
            <a:off x="1623637" y="132384"/>
            <a:ext cx="7034586" cy="5513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lang="en-US" sz="32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Rich Desktop Client – Views (5/7)</a:t>
            </a:r>
          </a:p>
        </p:txBody>
      </p:sp>
      <p:sp>
        <p:nvSpPr>
          <p:cNvPr id="304" name="Shape 304"/>
          <p:cNvSpPr/>
          <p:nvPr/>
        </p:nvSpPr>
        <p:spPr>
          <a:xfrm>
            <a:off x="4805694" y="2908819"/>
            <a:ext cx="428625" cy="36195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</a:p>
        </p:txBody>
      </p:sp>
      <p:sp>
        <p:nvSpPr>
          <p:cNvPr id="305" name="Shape 305"/>
          <p:cNvSpPr/>
          <p:nvPr/>
        </p:nvSpPr>
        <p:spPr>
          <a:xfrm>
            <a:off x="6957164" y="2908819"/>
            <a:ext cx="428625" cy="36195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</a:p>
        </p:txBody>
      </p:sp>
      <p:sp>
        <p:nvSpPr>
          <p:cNvPr id="306" name="Shape 306"/>
          <p:cNvSpPr/>
          <p:nvPr/>
        </p:nvSpPr>
        <p:spPr>
          <a:xfrm>
            <a:off x="6957161" y="3864882"/>
            <a:ext cx="428625" cy="36195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</a:p>
        </p:txBody>
      </p:sp>
      <p:sp>
        <p:nvSpPr>
          <p:cNvPr id="307" name="Shape 307"/>
          <p:cNvSpPr txBox="1"/>
          <p:nvPr/>
        </p:nvSpPr>
        <p:spPr>
          <a:xfrm>
            <a:off x="108465" y="812895"/>
            <a:ext cx="4193191" cy="41857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Share </a:t>
            </a:r>
            <a:r>
              <a:rPr lang="en-US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Tab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Allows viewing and managing of persons, person roles,  organizations, and organization roles in different clinical studies.  This 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tab</a:t>
            </a: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split into: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Navigation Bar: Manage persons and organizations:</a:t>
            </a:r>
          </a:p>
          <a:p>
            <a:pPr marL="573088" marR="0" lvl="1" indent="-242887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new organization, organization role, person, or person role.</a:t>
            </a:r>
          </a:p>
          <a:p>
            <a:pPr marL="573088" marR="0" lvl="1" indent="-242887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Edit existing organizations and persons.</a:t>
            </a:r>
          </a:p>
          <a:p>
            <a:pPr marL="573088" marR="0" lvl="1" indent="-242887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Duplicate existing organizations and persons.</a:t>
            </a:r>
          </a:p>
          <a:p>
            <a:pPr marL="573088" marR="0" lvl="1" indent="-242887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Delete/disable persons  and entire organizations.</a:t>
            </a:r>
          </a:p>
          <a:p>
            <a:pPr marL="573088" marR="0" lvl="1" indent="-242887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Import/export persons.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Navigation Preview: View different organizations and persons within these organizations for different clinical studies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Item Details: Display the details of the organization or person selected in the Navigation Preview section.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3" name="Shape 313"/>
          <p:cNvPicPr preferRelativeResize="0"/>
          <p:nvPr/>
        </p:nvPicPr>
        <p:blipFill rotWithShape="1">
          <a:blip r:embed="rId3"/>
          <a:srcRect/>
          <a:stretch/>
        </p:blipFill>
        <p:spPr>
          <a:xfrm>
            <a:off x="4355912" y="695610"/>
            <a:ext cx="4438700" cy="4337565"/>
          </a:xfrm>
          <a:prstGeom prst="rect">
            <a:avLst/>
          </a:prstGeom>
          <a:noFill/>
          <a:ln w="9525" cap="flat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314" name="Shape 314"/>
          <p:cNvSpPr txBox="1">
            <a:spLocks noGrp="1"/>
          </p:cNvSpPr>
          <p:nvPr>
            <p:ph type="title"/>
          </p:nvPr>
        </p:nvSpPr>
        <p:spPr>
          <a:xfrm>
            <a:off x="1623637" y="132384"/>
            <a:ext cx="7034586" cy="5513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lang="en-US" sz="32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Rich Desktop Client – Views (6/7)</a:t>
            </a:r>
          </a:p>
        </p:txBody>
      </p:sp>
      <p:sp>
        <p:nvSpPr>
          <p:cNvPr id="315" name="Shape 315"/>
          <p:cNvSpPr/>
          <p:nvPr/>
        </p:nvSpPr>
        <p:spPr>
          <a:xfrm>
            <a:off x="5642175" y="2727844"/>
            <a:ext cx="428625" cy="36195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</a:p>
        </p:txBody>
      </p:sp>
      <p:sp>
        <p:nvSpPr>
          <p:cNvPr id="316" name="Shape 316"/>
          <p:cNvSpPr/>
          <p:nvPr/>
        </p:nvSpPr>
        <p:spPr>
          <a:xfrm>
            <a:off x="7238397" y="2934571"/>
            <a:ext cx="428625" cy="36195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</a:p>
        </p:txBody>
      </p:sp>
      <p:sp>
        <p:nvSpPr>
          <p:cNvPr id="317" name="Shape 317"/>
          <p:cNvSpPr txBox="1"/>
          <p:nvPr/>
        </p:nvSpPr>
        <p:spPr>
          <a:xfrm>
            <a:off x="164121" y="812895"/>
            <a:ext cx="3962605" cy="41857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Workflow </a:t>
            </a:r>
            <a:r>
              <a:rPr lang="en-US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Tab</a:t>
            </a:r>
          </a:p>
          <a:p>
            <a:pPr marL="0" marR="0" lvl="0" indent="0" algn="just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Allows automating common business processes through various Workflow Process Templates:</a:t>
            </a:r>
          </a:p>
          <a:p>
            <a:pPr marL="285750" marR="0" lvl="0" indent="-285750" algn="just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Sign Document,</a:t>
            </a:r>
          </a:p>
          <a:p>
            <a:pPr marL="285750" marR="0" lvl="0" indent="-285750" algn="just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Upload Document,</a:t>
            </a:r>
          </a:p>
          <a:p>
            <a:pPr marL="285750" marR="0" lvl="0" indent="-285750" algn="just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Upload Form,</a:t>
            </a:r>
          </a:p>
          <a:p>
            <a:pPr marL="285750" marR="0" lvl="0" indent="-285750" algn="just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Upload Medical Image,</a:t>
            </a:r>
          </a:p>
          <a:p>
            <a:pPr marL="285750" marR="0" lvl="0" indent="-285750" algn="just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Upload and Sign Document,</a:t>
            </a:r>
          </a:p>
          <a:p>
            <a:pPr marL="285750" marR="0" lvl="0" indent="-285750" algn="just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Upload and Sign Form, </a:t>
            </a:r>
          </a:p>
          <a:p>
            <a:pPr marL="285750" marR="0" lvl="0" indent="-285750" algn="just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Review Content Item</a:t>
            </a:r>
          </a:p>
          <a:p>
            <a:pPr marL="285750" marR="0" lvl="0" indent="-285750" algn="just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SUSAR Notification. </a:t>
            </a:r>
          </a:p>
          <a:p>
            <a:pPr marL="0" marR="0" lvl="0" indent="0" algn="just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tab</a:t>
            </a: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split into:</a:t>
            </a:r>
          </a:p>
          <a:p>
            <a:pPr marL="230188" marR="0" lvl="0" indent="-230188" algn="just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Workflow Navigator:</a:t>
            </a:r>
          </a:p>
          <a:p>
            <a:pPr marL="461963" marR="0" lvl="1" indent="-233362" algn="just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View the list of workflow processes and their tasks along with their statuses.</a:t>
            </a:r>
          </a:p>
          <a:p>
            <a:pPr marL="461963" marR="0" lvl="1" indent="-233362" algn="just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 different types of workflow processes.</a:t>
            </a:r>
          </a:p>
          <a:p>
            <a:pPr marL="461963" marR="0" lvl="1" indent="-233362" algn="just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Generate workflow relevant reports.</a:t>
            </a:r>
          </a:p>
          <a:p>
            <a:pPr marL="461963" marR="0" lvl="1" indent="-233362" algn="just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View workflow processes with specific status (e.g., Running, Not Started, etc).</a:t>
            </a:r>
          </a:p>
        </p:txBody>
      </p:sp>
      <p:sp>
        <p:nvSpPr>
          <p:cNvPr id="318" name="Shape 318"/>
          <p:cNvSpPr/>
          <p:nvPr/>
        </p:nvSpPr>
        <p:spPr>
          <a:xfrm>
            <a:off x="5482426" y="1277967"/>
            <a:ext cx="504905" cy="264585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Shape 319"/>
          <p:cNvSpPr/>
          <p:nvPr/>
        </p:nvSpPr>
        <p:spPr>
          <a:xfrm>
            <a:off x="4403119" y="1279841"/>
            <a:ext cx="1047502" cy="262713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Shape 325"/>
          <p:cNvSpPr txBox="1">
            <a:spLocks noGrp="1"/>
          </p:cNvSpPr>
          <p:nvPr>
            <p:ph type="title"/>
          </p:nvPr>
        </p:nvSpPr>
        <p:spPr>
          <a:xfrm>
            <a:off x="1623637" y="132384"/>
            <a:ext cx="7034586" cy="5513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lang="en-US" sz="32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Rich Desktop Client – Views (6/7)</a:t>
            </a:r>
          </a:p>
        </p:txBody>
      </p:sp>
      <p:sp>
        <p:nvSpPr>
          <p:cNvPr id="326" name="Shape 326"/>
          <p:cNvSpPr txBox="1"/>
          <p:nvPr/>
        </p:nvSpPr>
        <p:spPr>
          <a:xfrm>
            <a:off x="164121" y="836748"/>
            <a:ext cx="4296560" cy="138499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Workflow View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Workflow Viewer: </a:t>
            </a: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shows either the Workflow Processes Dashboard or the details of a selected Workflow process/task (if a workflow process or task is selected in the Workflow Navigator).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27" name="Shape 327"/>
          <p:cNvPicPr preferRelativeResize="0"/>
          <p:nvPr/>
        </p:nvPicPr>
        <p:blipFill rotWithShape="1">
          <a:blip r:embed="rId3"/>
          <a:srcRect/>
          <a:stretch/>
        </p:blipFill>
        <p:spPr>
          <a:xfrm>
            <a:off x="4616851" y="901648"/>
            <a:ext cx="4029074" cy="3276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3" name="Shape 333"/>
          <p:cNvPicPr preferRelativeResize="0"/>
          <p:nvPr/>
        </p:nvPicPr>
        <p:blipFill rotWithShape="1">
          <a:blip r:embed="rId3"/>
          <a:srcRect/>
          <a:stretch/>
        </p:blipFill>
        <p:spPr>
          <a:xfrm>
            <a:off x="4373382" y="668479"/>
            <a:ext cx="4415168" cy="4331123"/>
          </a:xfrm>
          <a:prstGeom prst="rect">
            <a:avLst/>
          </a:prstGeom>
          <a:noFill/>
          <a:ln w="9525" cap="flat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334" name="Shape 334"/>
          <p:cNvSpPr txBox="1">
            <a:spLocks noGrp="1"/>
          </p:cNvSpPr>
          <p:nvPr>
            <p:ph type="title"/>
          </p:nvPr>
        </p:nvSpPr>
        <p:spPr>
          <a:xfrm>
            <a:off x="1623637" y="132384"/>
            <a:ext cx="7034586" cy="5513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lang="en-US" sz="32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Rich Desktop Client – Views (7/7)</a:t>
            </a:r>
          </a:p>
        </p:txBody>
      </p:sp>
      <p:sp>
        <p:nvSpPr>
          <p:cNvPr id="335" name="Shape 335"/>
          <p:cNvSpPr/>
          <p:nvPr/>
        </p:nvSpPr>
        <p:spPr>
          <a:xfrm>
            <a:off x="5020007" y="2099226"/>
            <a:ext cx="428625" cy="36195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</a:p>
        </p:txBody>
      </p:sp>
      <p:sp>
        <p:nvSpPr>
          <p:cNvPr id="336" name="Shape 336"/>
          <p:cNvSpPr/>
          <p:nvPr/>
        </p:nvSpPr>
        <p:spPr>
          <a:xfrm>
            <a:off x="5020007" y="3574442"/>
            <a:ext cx="428625" cy="36195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</a:p>
        </p:txBody>
      </p:sp>
      <p:sp>
        <p:nvSpPr>
          <p:cNvPr id="337" name="Shape 337"/>
          <p:cNvSpPr/>
          <p:nvPr/>
        </p:nvSpPr>
        <p:spPr>
          <a:xfrm>
            <a:off x="7308407" y="2727844"/>
            <a:ext cx="428625" cy="36195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</a:p>
        </p:txBody>
      </p:sp>
      <p:sp>
        <p:nvSpPr>
          <p:cNvPr id="338" name="Shape 338"/>
          <p:cNvSpPr txBox="1"/>
          <p:nvPr/>
        </p:nvSpPr>
        <p:spPr>
          <a:xfrm>
            <a:off x="164120" y="836748"/>
            <a:ext cx="4145485" cy="39703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Help </a:t>
            </a:r>
            <a:r>
              <a:rPr lang="en-US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Tab</a:t>
            </a:r>
          </a:p>
          <a:p>
            <a:pPr marL="230188" marR="0" lvl="0" indent="-230188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Details about SureClinical’s different features and step-by-step instructions on how you can access and use these features to carry out different tasks.</a:t>
            </a:r>
          </a:p>
          <a:p>
            <a:pPr marL="230188" marR="0" lvl="0" indent="-230188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tab</a:t>
            </a: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split into:</a:t>
            </a:r>
          </a:p>
          <a:p>
            <a:pPr marL="341313" marR="0" lvl="1" indent="-239713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Help topics: A tree that shows different help topics. This section includes a text-based search field where you can lookup a specific topic/feature.</a:t>
            </a:r>
          </a:p>
          <a:p>
            <a:pPr marL="341313" marR="0" lvl="1" indent="-239713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Help history: Displays visited help pages.</a:t>
            </a:r>
          </a:p>
          <a:p>
            <a:pPr marL="341313" marR="0" lvl="1" indent="-239713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Help Content: Displays the content of the currently selected help topic. This section includes buttons that allow:</a:t>
            </a:r>
          </a:p>
          <a:p>
            <a:pPr marL="461963" marR="0" lvl="2" indent="-23336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Going to the home page (i.e., Welcome) by pressing the home button.</a:t>
            </a:r>
          </a:p>
          <a:p>
            <a:pPr marL="461963" marR="0" lvl="2" indent="-23336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Moving backward and forward among help pages through the back and forward buttons.</a:t>
            </a:r>
          </a:p>
          <a:p>
            <a:pPr marL="461963" marR="0" lvl="2" indent="-23336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Printing and downloading help content.</a:t>
            </a:r>
          </a:p>
        </p:txBody>
      </p:sp>
      <p:sp>
        <p:nvSpPr>
          <p:cNvPr id="339" name="Shape 339"/>
          <p:cNvSpPr/>
          <p:nvPr/>
        </p:nvSpPr>
        <p:spPr>
          <a:xfrm>
            <a:off x="5697173" y="1273654"/>
            <a:ext cx="942168" cy="245045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Shape 340"/>
          <p:cNvSpPr/>
          <p:nvPr/>
        </p:nvSpPr>
        <p:spPr>
          <a:xfrm>
            <a:off x="4405187" y="1432674"/>
            <a:ext cx="1227649" cy="180975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Shape 346"/>
          <p:cNvSpPr txBox="1">
            <a:spLocks noGrp="1"/>
          </p:cNvSpPr>
          <p:nvPr>
            <p:ph type="title"/>
          </p:nvPr>
        </p:nvSpPr>
        <p:spPr>
          <a:xfrm>
            <a:off x="1623637" y="132384"/>
            <a:ext cx="7034586" cy="5513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lang="en-US" sz="32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Rich Desktop Client – Search &amp; Messages</a:t>
            </a:r>
          </a:p>
        </p:txBody>
      </p:sp>
      <p:sp>
        <p:nvSpPr>
          <p:cNvPr id="347" name="Shape 347"/>
          <p:cNvSpPr txBox="1"/>
          <p:nvPr/>
        </p:nvSpPr>
        <p:spPr>
          <a:xfrm>
            <a:off x="124365" y="833392"/>
            <a:ext cx="3708163" cy="41857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Search</a:t>
            </a:r>
          </a:p>
          <a:p>
            <a:pPr marL="230188" marR="0" lvl="0" indent="-230188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Search Classification Categories, Content Types, documents, and help content.</a:t>
            </a:r>
          </a:p>
          <a:p>
            <a:pPr marL="230188" marR="0" lvl="0" indent="-230188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Two types of search are provided at the top right corner of the application:</a:t>
            </a:r>
          </a:p>
          <a:p>
            <a:pPr marL="461963" marR="0" lvl="1" indent="-23336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❑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Basic Search: free text-based search for classification categories, content types, content of PDF documents, and help content.</a:t>
            </a:r>
          </a:p>
          <a:p>
            <a:pPr marL="461963" marR="0" lvl="1" indent="-23336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❑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Advanced Search: search documents through multiple search criteria; by documents, by metadata values, and/or by audit information.</a:t>
            </a:r>
          </a:p>
          <a:p>
            <a:pPr marL="0" marR="0" lvl="1" indent="0" algn="l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Messages</a:t>
            </a:r>
          </a:p>
          <a:p>
            <a:pPr marL="285750" marR="0" lvl="1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❑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Located next to Search options at the top.</a:t>
            </a:r>
          </a:p>
          <a:p>
            <a:pPr marL="285750" marR="0" lvl="1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❑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Notifies user when he has new messages received, such as those sent for workflow tasks and shared bookmarks.</a:t>
            </a:r>
          </a:p>
          <a:p>
            <a:pPr marL="285750" marR="0" lvl="1" indent="-19685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endParaRPr sz="14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48" name="Shape 348"/>
          <p:cNvPicPr preferRelativeResize="0"/>
          <p:nvPr/>
        </p:nvPicPr>
        <p:blipFill rotWithShape="1">
          <a:blip r:embed="rId3"/>
          <a:srcRect/>
          <a:stretch/>
        </p:blipFill>
        <p:spPr>
          <a:xfrm>
            <a:off x="4214033" y="1710168"/>
            <a:ext cx="4548304" cy="3340788"/>
          </a:xfrm>
          <a:prstGeom prst="rect">
            <a:avLst/>
          </a:prstGeom>
          <a:noFill/>
          <a:ln w="9525" cap="flat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</p:pic>
      <p:pic>
        <p:nvPicPr>
          <p:cNvPr id="349" name="Shape 349"/>
          <p:cNvPicPr preferRelativeResize="0"/>
          <p:nvPr/>
        </p:nvPicPr>
        <p:blipFill rotWithShape="1">
          <a:blip r:embed="rId4"/>
          <a:srcRect/>
          <a:stretch/>
        </p:blipFill>
        <p:spPr>
          <a:xfrm>
            <a:off x="4285592" y="1335030"/>
            <a:ext cx="3724275" cy="238124"/>
          </a:xfrm>
          <a:prstGeom prst="rect">
            <a:avLst/>
          </a:prstGeom>
          <a:noFill/>
          <a:ln w="9525" cap="flat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350" name="Shape 350"/>
          <p:cNvSpPr/>
          <p:nvPr/>
        </p:nvSpPr>
        <p:spPr>
          <a:xfrm>
            <a:off x="4190180" y="898496"/>
            <a:ext cx="4548304" cy="747422"/>
          </a:xfrm>
          <a:prstGeom prst="roundRect">
            <a:avLst>
              <a:gd name="adj" fmla="val 16667"/>
            </a:avLst>
          </a:prstGeom>
          <a:noFill/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Shape 351"/>
          <p:cNvSpPr/>
          <p:nvPr/>
        </p:nvSpPr>
        <p:spPr>
          <a:xfrm>
            <a:off x="4365264" y="1321359"/>
            <a:ext cx="2488758" cy="245045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Shape 352"/>
          <p:cNvSpPr/>
          <p:nvPr/>
        </p:nvSpPr>
        <p:spPr>
          <a:xfrm>
            <a:off x="6937528" y="1321359"/>
            <a:ext cx="655966" cy="245045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Shape 353"/>
          <p:cNvSpPr/>
          <p:nvPr/>
        </p:nvSpPr>
        <p:spPr>
          <a:xfrm>
            <a:off x="7692874" y="1321359"/>
            <a:ext cx="316993" cy="245045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Shape 354"/>
          <p:cNvSpPr/>
          <p:nvPr/>
        </p:nvSpPr>
        <p:spPr>
          <a:xfrm>
            <a:off x="4496573" y="987417"/>
            <a:ext cx="1236309" cy="245045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Basic Search</a:t>
            </a:r>
          </a:p>
        </p:txBody>
      </p:sp>
      <p:sp>
        <p:nvSpPr>
          <p:cNvPr id="355" name="Shape 355"/>
          <p:cNvSpPr/>
          <p:nvPr/>
        </p:nvSpPr>
        <p:spPr>
          <a:xfrm>
            <a:off x="5865476" y="980798"/>
            <a:ext cx="1664407" cy="245045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Advanced Search</a:t>
            </a:r>
          </a:p>
        </p:txBody>
      </p:sp>
      <p:sp>
        <p:nvSpPr>
          <p:cNvPr id="356" name="Shape 356"/>
          <p:cNvSpPr/>
          <p:nvPr/>
        </p:nvSpPr>
        <p:spPr>
          <a:xfrm>
            <a:off x="7613485" y="972846"/>
            <a:ext cx="989830" cy="245045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Messages</a:t>
            </a:r>
          </a:p>
        </p:txBody>
      </p:sp>
      <p:cxnSp>
        <p:nvCxnSpPr>
          <p:cNvPr id="357" name="Shape 357"/>
          <p:cNvCxnSpPr/>
          <p:nvPr/>
        </p:nvCxnSpPr>
        <p:spPr>
          <a:xfrm rot="10800000">
            <a:off x="5110932" y="1217891"/>
            <a:ext cx="0" cy="103468"/>
          </a:xfrm>
          <a:prstGeom prst="straightConnector1">
            <a:avLst/>
          </a:prstGeom>
          <a:noFill/>
          <a:ln w="2857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58" name="Shape 358"/>
          <p:cNvCxnSpPr>
            <a:stCxn id="352" idx="0"/>
          </p:cNvCxnSpPr>
          <p:nvPr/>
        </p:nvCxnSpPr>
        <p:spPr>
          <a:xfrm rot="10800000">
            <a:off x="7265511" y="1232462"/>
            <a:ext cx="0" cy="88897"/>
          </a:xfrm>
          <a:prstGeom prst="straightConnector1">
            <a:avLst/>
          </a:prstGeom>
          <a:noFill/>
          <a:ln w="2857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59" name="Shape 359"/>
          <p:cNvCxnSpPr>
            <a:stCxn id="353" idx="3"/>
          </p:cNvCxnSpPr>
          <p:nvPr/>
        </p:nvCxnSpPr>
        <p:spPr>
          <a:xfrm rot="10800000" flipH="1">
            <a:off x="8009868" y="1217891"/>
            <a:ext cx="176180" cy="225990"/>
          </a:xfrm>
          <a:prstGeom prst="straightConnector1">
            <a:avLst/>
          </a:prstGeom>
          <a:noFill/>
          <a:ln w="2857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title"/>
          </p:nvPr>
        </p:nvSpPr>
        <p:spPr>
          <a:xfrm>
            <a:off x="1623637" y="132384"/>
            <a:ext cx="7034586" cy="5513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lang="en-US" sz="3200" b="0" i="0" u="none" strike="noStrike" cap="none" baseline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Rich Desktop Client - Overview</a:t>
            </a:r>
          </a:p>
        </p:txBody>
      </p:sp>
      <p:sp>
        <p:nvSpPr>
          <p:cNvPr id="173" name="Shape 173"/>
          <p:cNvSpPr txBox="1"/>
          <p:nvPr/>
        </p:nvSpPr>
        <p:spPr>
          <a:xfrm>
            <a:off x="164121" y="1307108"/>
            <a:ext cx="3070396" cy="310854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After you download and install </a:t>
            </a:r>
            <a:r>
              <a:rPr lang="en-US" sz="1400" b="0" i="0" u="none" strike="noStrike" cap="none" baseline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SureClinical</a:t>
            </a:r>
            <a:r>
              <a:rPr lang="en-US" sz="14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 b="0" i="0" u="none" strike="noStrike" cap="none" baseline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eTMF</a:t>
            </a:r>
            <a:r>
              <a:rPr lang="en-US" sz="14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(through a link sent in the account activation email), the shortcut icon of the application is added to Desktop and Start Menu. Sign-in with username and password emailed to you. The Application includes the following main areas:</a:t>
            </a:r>
          </a:p>
          <a:p>
            <a:pPr marL="0" marR="0" lvl="0" indent="0" algn="just" rtl="0">
              <a:spcBef>
                <a:spcPts val="0"/>
              </a:spcBef>
              <a:buNone/>
            </a:pPr>
            <a:endParaRPr sz="14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S-Button Menu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Quick Toolbar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Tab</a:t>
            </a:r>
            <a:r>
              <a:rPr lang="en-US" sz="14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Search and Messages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 baseline="0" dirty="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4" name="Shape 174"/>
          <p:cNvPicPr preferRelativeResize="0"/>
          <p:nvPr/>
        </p:nvPicPr>
        <p:blipFill rotWithShape="1">
          <a:blip r:embed="rId3"/>
          <a:srcRect/>
          <a:stretch/>
        </p:blipFill>
        <p:spPr>
          <a:xfrm>
            <a:off x="3804248" y="862641"/>
            <a:ext cx="4951563" cy="4133432"/>
          </a:xfrm>
          <a:prstGeom prst="rect">
            <a:avLst/>
          </a:prstGeom>
          <a:noFill/>
          <a:ln w="9525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175" name="Shape 175"/>
          <p:cNvSpPr/>
          <p:nvPr/>
        </p:nvSpPr>
        <p:spPr>
          <a:xfrm>
            <a:off x="4132051" y="983409"/>
            <a:ext cx="1457864" cy="181154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Shape 176"/>
          <p:cNvSpPr/>
          <p:nvPr/>
        </p:nvSpPr>
        <p:spPr>
          <a:xfrm>
            <a:off x="4129182" y="1178940"/>
            <a:ext cx="2737444" cy="181154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Shape 177"/>
          <p:cNvSpPr/>
          <p:nvPr/>
        </p:nvSpPr>
        <p:spPr>
          <a:xfrm>
            <a:off x="6604843" y="997794"/>
            <a:ext cx="2090580" cy="16677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Shape 178"/>
          <p:cNvSpPr/>
          <p:nvPr/>
        </p:nvSpPr>
        <p:spPr>
          <a:xfrm>
            <a:off x="3792828" y="997794"/>
            <a:ext cx="327727" cy="312325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Shape 179"/>
          <p:cNvSpPr/>
          <p:nvPr/>
        </p:nvSpPr>
        <p:spPr>
          <a:xfrm>
            <a:off x="3136852" y="1005700"/>
            <a:ext cx="428625" cy="291112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</a:p>
        </p:txBody>
      </p:sp>
      <p:cxnSp>
        <p:nvCxnSpPr>
          <p:cNvPr id="180" name="Shape 180"/>
          <p:cNvCxnSpPr>
            <a:stCxn id="179" idx="3"/>
            <a:endCxn id="178" idx="1"/>
          </p:cNvCxnSpPr>
          <p:nvPr/>
        </p:nvCxnSpPr>
        <p:spPr>
          <a:xfrm>
            <a:off x="3565477" y="1151256"/>
            <a:ext cx="227350" cy="2700"/>
          </a:xfrm>
          <a:prstGeom prst="straightConnector1">
            <a:avLst/>
          </a:prstGeom>
          <a:noFill/>
          <a:ln w="2857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1" name="Shape 181"/>
          <p:cNvSpPr/>
          <p:nvPr/>
        </p:nvSpPr>
        <p:spPr>
          <a:xfrm>
            <a:off x="4490255" y="648268"/>
            <a:ext cx="428625" cy="272955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</a:p>
        </p:txBody>
      </p:sp>
      <p:sp>
        <p:nvSpPr>
          <p:cNvPr id="182" name="Shape 182"/>
          <p:cNvSpPr/>
          <p:nvPr/>
        </p:nvSpPr>
        <p:spPr>
          <a:xfrm>
            <a:off x="7342638" y="639187"/>
            <a:ext cx="428625" cy="291112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</a:p>
        </p:txBody>
      </p:sp>
      <p:sp>
        <p:nvSpPr>
          <p:cNvPr id="183" name="Shape 183"/>
          <p:cNvSpPr/>
          <p:nvPr/>
        </p:nvSpPr>
        <p:spPr>
          <a:xfrm>
            <a:off x="5605482" y="653310"/>
            <a:ext cx="428625" cy="291112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</a:p>
        </p:txBody>
      </p:sp>
      <p:cxnSp>
        <p:nvCxnSpPr>
          <p:cNvPr id="184" name="Shape 184"/>
          <p:cNvCxnSpPr/>
          <p:nvPr/>
        </p:nvCxnSpPr>
        <p:spPr>
          <a:xfrm>
            <a:off x="5833107" y="969762"/>
            <a:ext cx="0" cy="195529"/>
          </a:xfrm>
          <a:prstGeom prst="straightConnector1">
            <a:avLst/>
          </a:prstGeom>
          <a:noFill/>
          <a:ln w="2857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5" name="Shape 185"/>
          <p:cNvCxnSpPr/>
          <p:nvPr/>
        </p:nvCxnSpPr>
        <p:spPr>
          <a:xfrm>
            <a:off x="7556950" y="944423"/>
            <a:ext cx="0" cy="60045"/>
          </a:xfrm>
          <a:prstGeom prst="straightConnector1">
            <a:avLst/>
          </a:prstGeom>
          <a:noFill/>
          <a:ln w="2857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6" name="Shape 186"/>
          <p:cNvCxnSpPr/>
          <p:nvPr/>
        </p:nvCxnSpPr>
        <p:spPr>
          <a:xfrm>
            <a:off x="4713614" y="905750"/>
            <a:ext cx="0" cy="60045"/>
          </a:xfrm>
          <a:prstGeom prst="straightConnector1">
            <a:avLst/>
          </a:prstGeom>
          <a:noFill/>
          <a:ln w="2857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>
            <a:spLocks noGrp="1"/>
          </p:cNvSpPr>
          <p:nvPr>
            <p:ph type="title"/>
          </p:nvPr>
        </p:nvSpPr>
        <p:spPr>
          <a:xfrm>
            <a:off x="1623637" y="132384"/>
            <a:ext cx="7034586" cy="5513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lang="en-US" sz="32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Rich Desktop Client – S-Button Menu</a:t>
            </a:r>
          </a:p>
        </p:txBody>
      </p:sp>
      <p:sp>
        <p:nvSpPr>
          <p:cNvPr id="193" name="Shape 193"/>
          <p:cNvSpPr txBox="1"/>
          <p:nvPr/>
        </p:nvSpPr>
        <p:spPr>
          <a:xfrm>
            <a:off x="92561" y="982654"/>
            <a:ext cx="4065968" cy="39703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S-button menu allows you to:</a:t>
            </a:r>
          </a:p>
          <a:p>
            <a:pPr marL="230188" marR="0" lvl="0" indent="-230188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 content archive temporarily from a local file/a network location.</a:t>
            </a:r>
          </a:p>
          <a:p>
            <a:pPr marL="230188" marR="0" lvl="0" indent="-230188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Publish articles. </a:t>
            </a:r>
          </a:p>
          <a:p>
            <a:pPr marL="230188" marR="0" lvl="0" indent="-230188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Setup new content archive.</a:t>
            </a:r>
          </a:p>
          <a:p>
            <a:pPr marL="230188" marR="0" lvl="0" indent="-230188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Export content archive / content model.</a:t>
            </a:r>
          </a:p>
          <a:p>
            <a:pPr marL="230188" marR="0" lvl="0" indent="-230188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Delete content archive</a:t>
            </a:r>
          </a:p>
          <a:p>
            <a:pPr marL="230188" marR="0" lvl="0" indent="-230188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Modify Settings </a:t>
            </a:r>
          </a:p>
          <a:p>
            <a:pPr marL="461963" marR="0" lvl="1" indent="-23336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Enable/disable application features according to system /organization role.</a:t>
            </a:r>
          </a:p>
          <a:p>
            <a:pPr marL="461963" marR="0" lvl="1" indent="-23336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content archive visibility settings according to system role/organization role.</a:t>
            </a:r>
          </a:p>
          <a:p>
            <a:pPr marL="461963" marR="0" lvl="1" indent="-23336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Change quality Assurance/application Settings.</a:t>
            </a:r>
          </a:p>
          <a:p>
            <a:pPr marL="461963" marR="0" lvl="1" indent="-23336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Change logged-in user profile/archive visibility settings </a:t>
            </a:r>
          </a:p>
          <a:p>
            <a:pPr marL="461963" marR="0" lvl="1" indent="-23336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Manage user accounts (e.g., add/edit user account, issue/revoke digital certificates, view user action history, etc.)</a:t>
            </a:r>
          </a:p>
        </p:txBody>
      </p:sp>
      <p:pic>
        <p:nvPicPr>
          <p:cNvPr id="194" name="Shape 194"/>
          <p:cNvPicPr preferRelativeResize="0"/>
          <p:nvPr/>
        </p:nvPicPr>
        <p:blipFill rotWithShape="1">
          <a:blip r:embed="rId3"/>
          <a:srcRect/>
          <a:stretch/>
        </p:blipFill>
        <p:spPr>
          <a:xfrm>
            <a:off x="4297612" y="990605"/>
            <a:ext cx="4397556" cy="3859689"/>
          </a:xfrm>
          <a:prstGeom prst="rect">
            <a:avLst/>
          </a:prstGeom>
          <a:noFill/>
          <a:ln w="9525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1623637" y="132384"/>
            <a:ext cx="7034586" cy="5513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lang="en-US" sz="32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Rich Desktop Client – Quick Toolbar</a:t>
            </a:r>
          </a:p>
        </p:txBody>
      </p:sp>
      <p:sp>
        <p:nvSpPr>
          <p:cNvPr id="201" name="Shape 201"/>
          <p:cNvSpPr txBox="1"/>
          <p:nvPr/>
        </p:nvSpPr>
        <p:spPr>
          <a:xfrm>
            <a:off x="172071" y="836748"/>
            <a:ext cx="4034167" cy="373948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Located at the top left (next to the S-button menu).  The toolbar includes the following:</a:t>
            </a:r>
          </a:p>
          <a:p>
            <a:pPr marL="342900" marR="0" lvl="0" indent="-342900" algn="l" rtl="0">
              <a:spcBef>
                <a:spcPts val="60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Archive Cabinet Menu</a:t>
            </a:r>
          </a:p>
          <a:p>
            <a:pPr marL="461963" marR="0" lvl="1" indent="-233362" algn="l" rtl="0">
              <a:spcBef>
                <a:spcPts val="600"/>
              </a:spcBef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 content archive from file</a:t>
            </a:r>
          </a:p>
          <a:p>
            <a:pPr marL="461963" marR="0" lvl="1" indent="-233362" algn="l" rtl="0">
              <a:spcBef>
                <a:spcPts val="600"/>
              </a:spcBef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Modify application settings</a:t>
            </a:r>
          </a:p>
          <a:p>
            <a:pPr marL="461963" marR="0" lvl="1" indent="-233362" algn="l" rtl="0">
              <a:spcBef>
                <a:spcPts val="600"/>
              </a:spcBef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Manage user accounts</a:t>
            </a:r>
          </a:p>
          <a:p>
            <a:pPr marL="4763" marR="0" lvl="0" indent="-4763" algn="l" rtl="0">
              <a:spcBef>
                <a:spcPts val="60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Display Menu</a:t>
            </a:r>
          </a:p>
          <a:p>
            <a:pPr marL="573088" marR="0" lvl="1" indent="-344488" algn="l" rtl="0">
              <a:spcBef>
                <a:spcPts val="600"/>
              </a:spcBef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Change Ribbon Style</a:t>
            </a:r>
          </a:p>
          <a:p>
            <a:pPr marL="573088" marR="0" lvl="1" indent="-344488" algn="l" rtl="0">
              <a:spcBef>
                <a:spcPts val="600"/>
              </a:spcBef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Zooming in/out</a:t>
            </a:r>
          </a:p>
          <a:p>
            <a:pPr marL="573088" marR="0" lvl="1" indent="-344488" algn="l" rtl="0">
              <a:spcBef>
                <a:spcPts val="600"/>
              </a:spcBef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Restore default preferences</a:t>
            </a:r>
          </a:p>
          <a:p>
            <a:pPr marL="115888" marR="0" lvl="0" indent="-115888" algn="l" rtl="0">
              <a:spcBef>
                <a:spcPts val="60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Log out</a:t>
            </a:r>
          </a:p>
          <a:p>
            <a:pPr marL="115888" marR="0" lvl="0" indent="-115888" algn="l" rtl="0">
              <a:spcBef>
                <a:spcPts val="60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Online/Offline status indicator</a:t>
            </a:r>
          </a:p>
          <a:p>
            <a:pPr marL="115888" marR="0" lvl="0" indent="-115888" algn="l" rtl="0">
              <a:spcBef>
                <a:spcPts val="60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Workflow Tasks notification</a:t>
            </a:r>
          </a:p>
        </p:txBody>
      </p:sp>
      <p:grpSp>
        <p:nvGrpSpPr>
          <p:cNvPr id="202" name="Shape 202"/>
          <p:cNvGrpSpPr/>
          <p:nvPr/>
        </p:nvGrpSpPr>
        <p:grpSpPr>
          <a:xfrm>
            <a:off x="4293703" y="1280157"/>
            <a:ext cx="4277801" cy="2250219"/>
            <a:chOff x="4293703" y="1232451"/>
            <a:chExt cx="4277801" cy="2250219"/>
          </a:xfrm>
        </p:grpSpPr>
        <p:grpSp>
          <p:nvGrpSpPr>
            <p:cNvPr id="203" name="Shape 203"/>
            <p:cNvGrpSpPr/>
            <p:nvPr/>
          </p:nvGrpSpPr>
          <p:grpSpPr>
            <a:xfrm>
              <a:off x="4614462" y="1392108"/>
              <a:ext cx="3505200" cy="1734566"/>
              <a:chOff x="4940453" y="994558"/>
              <a:chExt cx="3505200" cy="1734566"/>
            </a:xfrm>
          </p:grpSpPr>
          <p:pic>
            <p:nvPicPr>
              <p:cNvPr id="204" name="Shape 204"/>
              <p:cNvPicPr preferRelativeResize="0"/>
              <p:nvPr/>
            </p:nvPicPr>
            <p:blipFill rotWithShape="1">
              <a:blip r:embed="rId3"/>
              <a:srcRect/>
              <a:stretch/>
            </p:blipFill>
            <p:spPr>
              <a:xfrm>
                <a:off x="4940453" y="1733560"/>
                <a:ext cx="3505200" cy="514350"/>
              </a:xfrm>
              <a:prstGeom prst="rect">
                <a:avLst/>
              </a:prstGeom>
              <a:noFill/>
              <a:ln w="9525" cap="flat">
                <a:solidFill>
                  <a:schemeClr val="dk1"/>
                </a:solidFill>
                <a:prstDash val="solid"/>
                <a:miter/>
                <a:headEnd type="none" w="med" len="med"/>
                <a:tailEnd type="none" w="med" len="med"/>
              </a:ln>
            </p:spPr>
          </p:pic>
          <p:sp>
            <p:nvSpPr>
              <p:cNvPr id="205" name="Shape 205"/>
              <p:cNvSpPr/>
              <p:nvPr/>
            </p:nvSpPr>
            <p:spPr>
              <a:xfrm>
                <a:off x="5426228" y="994558"/>
                <a:ext cx="428625" cy="361950"/>
              </a:xfrm>
              <a:prstGeom prst="rect">
                <a:avLst/>
              </a:prstGeom>
              <a:noFill/>
              <a:ln w="9525" cap="flat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buSzPct val="25000"/>
                  <a:buNone/>
                </a:pPr>
                <a:r>
                  <a:rPr lang="en-US" sz="1800" b="0" i="0" u="none" strike="noStrike" cap="none" baseline="0">
                    <a:solidFill>
                      <a:srgbClr val="C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1</a:t>
                </a:r>
              </a:p>
            </p:txBody>
          </p:sp>
          <p:sp>
            <p:nvSpPr>
              <p:cNvPr id="206" name="Shape 206"/>
              <p:cNvSpPr/>
              <p:nvPr/>
            </p:nvSpPr>
            <p:spPr>
              <a:xfrm>
                <a:off x="5673421" y="2367175"/>
                <a:ext cx="428625" cy="361950"/>
              </a:xfrm>
              <a:prstGeom prst="rect">
                <a:avLst/>
              </a:prstGeom>
              <a:noFill/>
              <a:ln w="9525" cap="flat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buSzPct val="25000"/>
                  <a:buNone/>
                </a:pPr>
                <a:r>
                  <a:rPr lang="en-US" sz="1800" b="0" i="0" u="none" strike="noStrike" cap="none" baseline="0">
                    <a:solidFill>
                      <a:srgbClr val="C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2</a:t>
                </a:r>
              </a:p>
            </p:txBody>
          </p:sp>
          <p:cxnSp>
            <p:nvCxnSpPr>
              <p:cNvPr id="207" name="Shape 207"/>
              <p:cNvCxnSpPr/>
              <p:nvPr/>
            </p:nvCxnSpPr>
            <p:spPr>
              <a:xfrm flipH="1">
                <a:off x="5887734" y="1977858"/>
                <a:ext cx="3707" cy="389317"/>
              </a:xfrm>
              <a:prstGeom prst="straightConnector1">
                <a:avLst/>
              </a:prstGeom>
              <a:noFill/>
              <a:ln w="28575" cap="flat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sp>
            <p:nvSpPr>
              <p:cNvPr id="208" name="Shape 208"/>
              <p:cNvSpPr/>
              <p:nvPr/>
            </p:nvSpPr>
            <p:spPr>
              <a:xfrm>
                <a:off x="6478741" y="2367175"/>
                <a:ext cx="428625" cy="361950"/>
              </a:xfrm>
              <a:prstGeom prst="rect">
                <a:avLst/>
              </a:prstGeom>
              <a:noFill/>
              <a:ln w="9525" cap="flat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buSzPct val="25000"/>
                  <a:buNone/>
                </a:pPr>
                <a:r>
                  <a:rPr lang="en-US" sz="1800" b="0" i="0" u="none" strike="noStrike" cap="none" baseline="0">
                    <a:solidFill>
                      <a:srgbClr val="C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3</a:t>
                </a:r>
              </a:p>
            </p:txBody>
          </p:sp>
          <p:cxnSp>
            <p:nvCxnSpPr>
              <p:cNvPr id="209" name="Shape 209"/>
              <p:cNvCxnSpPr/>
              <p:nvPr/>
            </p:nvCxnSpPr>
            <p:spPr>
              <a:xfrm rot="10800000">
                <a:off x="6693053" y="1990736"/>
                <a:ext cx="0" cy="376439"/>
              </a:xfrm>
              <a:prstGeom prst="straightConnector1">
                <a:avLst/>
              </a:prstGeom>
              <a:noFill/>
              <a:ln w="28575" cap="flat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sp>
            <p:nvSpPr>
              <p:cNvPr id="210" name="Shape 210"/>
              <p:cNvSpPr/>
              <p:nvPr/>
            </p:nvSpPr>
            <p:spPr>
              <a:xfrm>
                <a:off x="5494726" y="1751217"/>
                <a:ext cx="246073" cy="231009"/>
              </a:xfrm>
              <a:prstGeom prst="rect">
                <a:avLst/>
              </a:prstGeom>
              <a:noFill/>
              <a:ln w="9525" cap="flat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buNone/>
                </a:pPr>
                <a:endParaRPr sz="1800" b="0" i="0" u="none" strike="noStrike" cap="none" baseline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211" name="Shape 211"/>
              <p:cNvCxnSpPr/>
              <p:nvPr/>
            </p:nvCxnSpPr>
            <p:spPr>
              <a:xfrm rot="10800000">
                <a:off x="5617764" y="1356508"/>
                <a:ext cx="0" cy="377051"/>
              </a:xfrm>
              <a:prstGeom prst="straightConnector1">
                <a:avLst/>
              </a:prstGeom>
              <a:noFill/>
              <a:ln w="28575" cap="flat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sp>
            <p:nvSpPr>
              <p:cNvPr id="212" name="Shape 212"/>
              <p:cNvSpPr/>
              <p:nvPr/>
            </p:nvSpPr>
            <p:spPr>
              <a:xfrm>
                <a:off x="5783662" y="1746848"/>
                <a:ext cx="215557" cy="231009"/>
              </a:xfrm>
              <a:prstGeom prst="rect">
                <a:avLst/>
              </a:prstGeom>
              <a:noFill/>
              <a:ln w="9525" cap="flat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buNone/>
                </a:pPr>
                <a:endParaRPr sz="1800" b="0" i="0" u="none" strike="noStrike" cap="none" baseline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3" name="Shape 213"/>
              <p:cNvSpPr/>
              <p:nvPr/>
            </p:nvSpPr>
            <p:spPr>
              <a:xfrm>
                <a:off x="6108285" y="1746848"/>
                <a:ext cx="968336" cy="231009"/>
              </a:xfrm>
              <a:prstGeom prst="rect">
                <a:avLst/>
              </a:prstGeom>
              <a:noFill/>
              <a:ln w="9525" cap="flat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buNone/>
                </a:pPr>
                <a:endParaRPr sz="1800" b="0" i="0" u="none" strike="noStrike" cap="none" baseline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4" name="Shape 214"/>
              <p:cNvSpPr/>
              <p:nvPr/>
            </p:nvSpPr>
            <p:spPr>
              <a:xfrm>
                <a:off x="7187692" y="1754799"/>
                <a:ext cx="564789" cy="231009"/>
              </a:xfrm>
              <a:prstGeom prst="rect">
                <a:avLst/>
              </a:prstGeom>
              <a:noFill/>
              <a:ln w="9525" cap="flat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buNone/>
                </a:pPr>
                <a:endParaRPr sz="1800" b="0" i="0" u="none" strike="noStrike" cap="none" baseline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5" name="Shape 215"/>
              <p:cNvSpPr/>
              <p:nvPr/>
            </p:nvSpPr>
            <p:spPr>
              <a:xfrm>
                <a:off x="7251318" y="1032738"/>
                <a:ext cx="428625" cy="361950"/>
              </a:xfrm>
              <a:prstGeom prst="rect">
                <a:avLst/>
              </a:prstGeom>
              <a:noFill/>
              <a:ln w="9525" cap="flat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buSzPct val="25000"/>
                  <a:buNone/>
                </a:pPr>
                <a:r>
                  <a:rPr lang="en-US" sz="1800" b="0" i="0" u="none" strike="noStrike" cap="none" baseline="0">
                    <a:solidFill>
                      <a:srgbClr val="C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4</a:t>
                </a:r>
              </a:p>
            </p:txBody>
          </p:sp>
          <p:cxnSp>
            <p:nvCxnSpPr>
              <p:cNvPr id="216" name="Shape 216"/>
              <p:cNvCxnSpPr/>
              <p:nvPr/>
            </p:nvCxnSpPr>
            <p:spPr>
              <a:xfrm rot="10800000">
                <a:off x="7465632" y="1394689"/>
                <a:ext cx="4455" cy="360110"/>
              </a:xfrm>
              <a:prstGeom prst="straightConnector1">
                <a:avLst/>
              </a:prstGeom>
              <a:noFill/>
              <a:ln w="28575" cap="flat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sp>
            <p:nvSpPr>
              <p:cNvPr id="217" name="Shape 217"/>
              <p:cNvSpPr/>
              <p:nvPr/>
            </p:nvSpPr>
            <p:spPr>
              <a:xfrm>
                <a:off x="7785349" y="1756130"/>
                <a:ext cx="213624" cy="231009"/>
              </a:xfrm>
              <a:prstGeom prst="rect">
                <a:avLst/>
              </a:prstGeom>
              <a:noFill/>
              <a:ln w="9525" cap="flat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buNone/>
                </a:pPr>
                <a:endParaRPr sz="1800" b="0" i="0" u="none" strike="noStrike" cap="none" baseline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8" name="Shape 218"/>
              <p:cNvSpPr/>
              <p:nvPr/>
            </p:nvSpPr>
            <p:spPr>
              <a:xfrm>
                <a:off x="7680672" y="2367175"/>
                <a:ext cx="428625" cy="361950"/>
              </a:xfrm>
              <a:prstGeom prst="rect">
                <a:avLst/>
              </a:prstGeom>
              <a:noFill/>
              <a:ln w="9525" cap="flat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buSzPct val="25000"/>
                  <a:buNone/>
                </a:pPr>
                <a:r>
                  <a:rPr lang="en-US" sz="1800" b="0" i="0" u="none" strike="noStrike" cap="none" baseline="0">
                    <a:solidFill>
                      <a:srgbClr val="C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5</a:t>
                </a:r>
              </a:p>
            </p:txBody>
          </p:sp>
          <p:cxnSp>
            <p:nvCxnSpPr>
              <p:cNvPr id="219" name="Shape 219"/>
              <p:cNvCxnSpPr/>
              <p:nvPr/>
            </p:nvCxnSpPr>
            <p:spPr>
              <a:xfrm rot="10800000">
                <a:off x="7894985" y="1990736"/>
                <a:ext cx="0" cy="376439"/>
              </a:xfrm>
              <a:prstGeom prst="straightConnector1">
                <a:avLst/>
              </a:prstGeom>
              <a:noFill/>
              <a:ln w="28575" cap="flat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sp>
          <p:nvSpPr>
            <p:cNvPr id="220" name="Shape 220"/>
            <p:cNvSpPr/>
            <p:nvPr/>
          </p:nvSpPr>
          <p:spPr>
            <a:xfrm>
              <a:off x="4293703" y="1232451"/>
              <a:ext cx="4277801" cy="2250219"/>
            </a:xfrm>
            <a:prstGeom prst="roundRect">
              <a:avLst>
                <a:gd name="adj" fmla="val 16667"/>
              </a:avLst>
            </a:prstGeom>
            <a:noFill/>
            <a:ln w="25400" cap="flat">
              <a:solidFill>
                <a:srgbClr val="395E8A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" name="Shape 226"/>
          <p:cNvPicPr preferRelativeResize="0"/>
          <p:nvPr/>
        </p:nvPicPr>
        <p:blipFill rotWithShape="1">
          <a:blip r:embed="rId3"/>
          <a:srcRect/>
          <a:stretch/>
        </p:blipFill>
        <p:spPr>
          <a:xfrm>
            <a:off x="4442294" y="708727"/>
            <a:ext cx="4255800" cy="4228484"/>
          </a:xfrm>
          <a:prstGeom prst="rect">
            <a:avLst/>
          </a:prstGeom>
          <a:noFill/>
          <a:ln w="9525" cap="flat">
            <a:solidFill>
              <a:schemeClr val="dk2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227" name="Shape 227"/>
          <p:cNvSpPr txBox="1">
            <a:spLocks noGrp="1"/>
          </p:cNvSpPr>
          <p:nvPr>
            <p:ph type="title"/>
          </p:nvPr>
        </p:nvSpPr>
        <p:spPr>
          <a:xfrm>
            <a:off x="1623637" y="132384"/>
            <a:ext cx="7034586" cy="5513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lang="en-US" sz="32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Rich Desktop Client – Views (1/7)</a:t>
            </a:r>
          </a:p>
        </p:txBody>
      </p:sp>
      <p:sp>
        <p:nvSpPr>
          <p:cNvPr id="228" name="Shape 228"/>
          <p:cNvSpPr/>
          <p:nvPr/>
        </p:nvSpPr>
        <p:spPr>
          <a:xfrm>
            <a:off x="5163130" y="1778686"/>
            <a:ext cx="428625" cy="36195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</a:p>
        </p:txBody>
      </p:sp>
      <p:sp>
        <p:nvSpPr>
          <p:cNvPr id="229" name="Shape 229"/>
          <p:cNvSpPr/>
          <p:nvPr/>
        </p:nvSpPr>
        <p:spPr>
          <a:xfrm>
            <a:off x="5163130" y="3033753"/>
            <a:ext cx="428625" cy="36195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</a:p>
        </p:txBody>
      </p:sp>
      <p:sp>
        <p:nvSpPr>
          <p:cNvPr id="230" name="Shape 230"/>
          <p:cNvSpPr/>
          <p:nvPr/>
        </p:nvSpPr>
        <p:spPr>
          <a:xfrm>
            <a:off x="7303356" y="3700780"/>
            <a:ext cx="428625" cy="36195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</a:p>
        </p:txBody>
      </p:sp>
      <p:sp>
        <p:nvSpPr>
          <p:cNvPr id="231" name="Shape 231"/>
          <p:cNvSpPr txBox="1"/>
          <p:nvPr/>
        </p:nvSpPr>
        <p:spPr>
          <a:xfrm>
            <a:off x="164121" y="828796"/>
            <a:ext cx="4193192" cy="39703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Home </a:t>
            </a:r>
            <a:r>
              <a:rPr lang="en-US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Tab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default screen displayed upon logging-in.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tab</a:t>
            </a: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split into the following</a:t>
            </a:r>
          </a:p>
          <a:p>
            <a:pPr marL="461963" marR="0" lvl="1" indent="-23336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Announcements: </a:t>
            </a: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shows announcements published for different system users.</a:t>
            </a:r>
          </a:p>
          <a:p>
            <a:pPr marL="461963" marR="0" lvl="1" indent="-23336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Events: </a:t>
            </a: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shows events published to different users and may contain video content.</a:t>
            </a:r>
          </a:p>
          <a:p>
            <a:pPr marL="461963" marR="0" lvl="1" indent="-23336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Articles: </a:t>
            </a: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shows articles published to different users and may contain video content.</a:t>
            </a:r>
          </a:p>
          <a:p>
            <a:pPr marL="461963" marR="0" lvl="1" indent="-23336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Document Statistics:</a:t>
            </a: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684213" marR="0" lvl="2" indent="-22701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Shows statistical information about documents. </a:t>
            </a:r>
          </a:p>
          <a:p>
            <a:pPr marL="684213" marR="0" lvl="2" indent="-22701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Displays a chart showing the growth over time for documents in a specific study and for a specific time period.  </a:t>
            </a:r>
          </a:p>
          <a:p>
            <a:pPr marL="461963" marR="0" lvl="1" indent="-23336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Total Documents By Study: </a:t>
            </a: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shows the total number of documents versus study archive.</a:t>
            </a:r>
          </a:p>
          <a:p>
            <a:pPr marL="285750" marR="0" lvl="0" indent="-19685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endParaRPr sz="14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Shape 232"/>
          <p:cNvSpPr/>
          <p:nvPr/>
        </p:nvSpPr>
        <p:spPr>
          <a:xfrm>
            <a:off x="7303354" y="1778686"/>
            <a:ext cx="428625" cy="36195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</a:p>
        </p:txBody>
      </p:sp>
      <p:sp>
        <p:nvSpPr>
          <p:cNvPr id="233" name="Shape 233"/>
          <p:cNvSpPr/>
          <p:nvPr/>
        </p:nvSpPr>
        <p:spPr>
          <a:xfrm>
            <a:off x="5236017" y="4177923"/>
            <a:ext cx="428625" cy="36195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9" name="Shape 239"/>
          <p:cNvPicPr preferRelativeResize="0"/>
          <p:nvPr/>
        </p:nvPicPr>
        <p:blipFill rotWithShape="1">
          <a:blip r:embed="rId3"/>
          <a:srcRect/>
          <a:stretch/>
        </p:blipFill>
        <p:spPr>
          <a:xfrm>
            <a:off x="4266862" y="674681"/>
            <a:ext cx="4503422" cy="4395384"/>
          </a:xfrm>
          <a:prstGeom prst="rect">
            <a:avLst/>
          </a:prstGeom>
          <a:noFill/>
          <a:ln w="9525" cap="flat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xfrm>
            <a:off x="1623637" y="132384"/>
            <a:ext cx="7034586" cy="5513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lang="en-US" sz="32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Rich Desktop Client – Views (2/7)</a:t>
            </a:r>
          </a:p>
        </p:txBody>
      </p:sp>
      <p:sp>
        <p:nvSpPr>
          <p:cNvPr id="241" name="Shape 241"/>
          <p:cNvSpPr/>
          <p:nvPr/>
        </p:nvSpPr>
        <p:spPr>
          <a:xfrm>
            <a:off x="5448632" y="2103450"/>
            <a:ext cx="428625" cy="36195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</a:p>
        </p:txBody>
      </p:sp>
      <p:sp>
        <p:nvSpPr>
          <p:cNvPr id="242" name="Shape 242"/>
          <p:cNvSpPr/>
          <p:nvPr/>
        </p:nvSpPr>
        <p:spPr>
          <a:xfrm>
            <a:off x="5448630" y="3574442"/>
            <a:ext cx="428625" cy="36195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</a:p>
        </p:txBody>
      </p:sp>
      <p:sp>
        <p:nvSpPr>
          <p:cNvPr id="243" name="Shape 243"/>
          <p:cNvSpPr/>
          <p:nvPr/>
        </p:nvSpPr>
        <p:spPr>
          <a:xfrm>
            <a:off x="7308407" y="2727844"/>
            <a:ext cx="428625" cy="36195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</a:p>
        </p:txBody>
      </p:sp>
      <p:sp>
        <p:nvSpPr>
          <p:cNvPr id="244" name="Shape 244"/>
          <p:cNvSpPr txBox="1"/>
          <p:nvPr/>
        </p:nvSpPr>
        <p:spPr>
          <a:xfrm>
            <a:off x="92559" y="791662"/>
            <a:ext cx="4113678" cy="41857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View </a:t>
            </a:r>
            <a:r>
              <a:rPr lang="en-US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Tab</a:t>
            </a:r>
          </a:p>
          <a:p>
            <a:pPr marL="230188" marR="0" lvl="0" indent="-230188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Enables browsing and managing documents in the online content archive. This 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tab</a:t>
            </a: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split into:</a:t>
            </a:r>
          </a:p>
          <a:p>
            <a:pPr marL="461963" marR="0" lvl="1" indent="-23336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Document Navigator</a:t>
            </a: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displays the online content archive tree and allows:</a:t>
            </a:r>
          </a:p>
          <a:p>
            <a:pPr marL="684213" marR="0" lvl="2" indent="-22701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Various viewing options for the content archive tree (e.g., By Category, By Organization).</a:t>
            </a:r>
          </a:p>
          <a:p>
            <a:pPr marL="684213" marR="0" lvl="2" indent="-22701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Perform text-based search.</a:t>
            </a:r>
          </a:p>
          <a:p>
            <a:pPr marL="684213" marR="0" lvl="2" indent="-22701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Create, manage, and share bookmarks with other users.</a:t>
            </a:r>
          </a:p>
          <a:p>
            <a:pPr marL="684213" marR="0" lvl="2" indent="-22701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View documents with specific status (e.g., documents in review).</a:t>
            </a:r>
          </a:p>
          <a:p>
            <a:pPr marL="684213" marR="0" lvl="2" indent="-22701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Modify viewing settings of the content archive tree (e.g., hide empty classification folders).</a:t>
            </a:r>
          </a:p>
          <a:p>
            <a:pPr marL="684213" marR="0" lvl="2" indent="-22701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Download, upload, and email selected content.</a:t>
            </a:r>
          </a:p>
          <a:p>
            <a:pPr marL="684213" marR="0" lvl="2" indent="-22701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Generate different types of reports.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0" name="Shape 250"/>
          <p:cNvPicPr preferRelativeResize="0"/>
          <p:nvPr/>
        </p:nvPicPr>
        <p:blipFill rotWithShape="1">
          <a:blip r:embed="rId3"/>
          <a:srcRect/>
          <a:stretch/>
        </p:blipFill>
        <p:spPr>
          <a:xfrm>
            <a:off x="4266862" y="674681"/>
            <a:ext cx="4503422" cy="4395384"/>
          </a:xfrm>
          <a:prstGeom prst="rect">
            <a:avLst/>
          </a:prstGeom>
          <a:noFill/>
          <a:ln w="9525" cap="flat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251" name="Shape 251"/>
          <p:cNvSpPr txBox="1">
            <a:spLocks noGrp="1"/>
          </p:cNvSpPr>
          <p:nvPr>
            <p:ph type="title"/>
          </p:nvPr>
        </p:nvSpPr>
        <p:spPr>
          <a:xfrm>
            <a:off x="1623637" y="132384"/>
            <a:ext cx="7034586" cy="5513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lang="en-US" sz="32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Rich Desktop Client – Views (2/7)</a:t>
            </a:r>
          </a:p>
        </p:txBody>
      </p:sp>
      <p:sp>
        <p:nvSpPr>
          <p:cNvPr id="252" name="Shape 252"/>
          <p:cNvSpPr/>
          <p:nvPr/>
        </p:nvSpPr>
        <p:spPr>
          <a:xfrm>
            <a:off x="5448632" y="2103450"/>
            <a:ext cx="428625" cy="36195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</a:p>
        </p:txBody>
      </p:sp>
      <p:sp>
        <p:nvSpPr>
          <p:cNvPr id="253" name="Shape 253"/>
          <p:cNvSpPr/>
          <p:nvPr/>
        </p:nvSpPr>
        <p:spPr>
          <a:xfrm>
            <a:off x="5448630" y="3574442"/>
            <a:ext cx="428625" cy="36195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</a:p>
        </p:txBody>
      </p:sp>
      <p:sp>
        <p:nvSpPr>
          <p:cNvPr id="254" name="Shape 254"/>
          <p:cNvSpPr/>
          <p:nvPr/>
        </p:nvSpPr>
        <p:spPr>
          <a:xfrm>
            <a:off x="7308407" y="2727844"/>
            <a:ext cx="428625" cy="36195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</a:p>
        </p:txBody>
      </p:sp>
      <p:sp>
        <p:nvSpPr>
          <p:cNvPr id="255" name="Shape 255"/>
          <p:cNvSpPr txBox="1"/>
          <p:nvPr/>
        </p:nvSpPr>
        <p:spPr>
          <a:xfrm>
            <a:off x="92559" y="799612"/>
            <a:ext cx="4113678" cy="44012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View </a:t>
            </a:r>
            <a:r>
              <a:rPr lang="en-US" sz="1400" b="1" i="0" u="none" strike="noStrike" cap="none" baseline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View</a:t>
            </a:r>
            <a:endParaRPr lang="en-US" sz="14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61963" marR="0" lvl="0" indent="-23336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 startAt="2"/>
            </a:pPr>
            <a:r>
              <a:rPr lang="en-US" sz="14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Metadata Viewer/Editor: </a:t>
            </a:r>
            <a:r>
              <a:rPr lang="en-US" sz="14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displays different types of information according to the type of the item selected in the content archive tree:</a:t>
            </a:r>
          </a:p>
          <a:p>
            <a:pPr marL="684213" marR="0" lvl="1" indent="-22701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View values assigned to metadata properties for a specific document. The editor allows editing values assigned to some metadata properties.</a:t>
            </a:r>
          </a:p>
          <a:p>
            <a:pPr marL="684213" marR="0" lvl="1" indent="-22701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View different information about documents linked to a specific Content Type.</a:t>
            </a:r>
          </a:p>
          <a:p>
            <a:pPr marL="461963" marR="0" lvl="0" indent="-23336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 startAt="2"/>
            </a:pPr>
            <a:r>
              <a:rPr lang="en-US" sz="14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Document Viewer: </a:t>
            </a:r>
            <a:r>
              <a:rPr lang="en-US" sz="14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displays the content of the PDF document selected in Document Navigator. Document viewer  allows:</a:t>
            </a:r>
          </a:p>
          <a:p>
            <a:pPr marL="684213" marR="0" lvl="1" indent="-22701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Saving the selected document on your PC.</a:t>
            </a:r>
          </a:p>
          <a:p>
            <a:pPr marL="684213" marR="0" lvl="1" indent="-22701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Printing the document.</a:t>
            </a:r>
          </a:p>
          <a:p>
            <a:pPr marL="684213" marR="0" lvl="1" indent="-22701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Performing text-based search.</a:t>
            </a:r>
          </a:p>
          <a:p>
            <a:pPr marL="684213" marR="0" lvl="1" indent="-22701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Viewing document’s thumbnails and bookmarks and add notes to the document and sign it .</a:t>
            </a:r>
          </a:p>
          <a:p>
            <a:pPr marL="684213" marR="0" lvl="1" indent="-22701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Reporting document discrepancy issues.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" name="Shape 261"/>
          <p:cNvPicPr preferRelativeResize="0"/>
          <p:nvPr/>
        </p:nvPicPr>
        <p:blipFill rotWithShape="1">
          <a:blip r:embed="rId3"/>
          <a:srcRect/>
          <a:stretch/>
        </p:blipFill>
        <p:spPr>
          <a:xfrm>
            <a:off x="4314419" y="680347"/>
            <a:ext cx="4447911" cy="4346820"/>
          </a:xfrm>
          <a:prstGeom prst="rect">
            <a:avLst/>
          </a:prstGeom>
          <a:noFill/>
          <a:ln w="9525" cap="flat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262" name="Shape 262"/>
          <p:cNvSpPr/>
          <p:nvPr/>
        </p:nvSpPr>
        <p:spPr>
          <a:xfrm>
            <a:off x="7635239" y="1849008"/>
            <a:ext cx="428625" cy="36195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</a:p>
        </p:txBody>
      </p:sp>
      <p:sp>
        <p:nvSpPr>
          <p:cNvPr id="263" name="Shape 263"/>
          <p:cNvSpPr/>
          <p:nvPr/>
        </p:nvSpPr>
        <p:spPr>
          <a:xfrm>
            <a:off x="7635239" y="3009899"/>
            <a:ext cx="428625" cy="36195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</a:p>
        </p:txBody>
      </p:sp>
      <p:sp>
        <p:nvSpPr>
          <p:cNvPr id="264" name="Shape 264"/>
          <p:cNvSpPr/>
          <p:nvPr/>
        </p:nvSpPr>
        <p:spPr>
          <a:xfrm>
            <a:off x="7635239" y="4246544"/>
            <a:ext cx="428625" cy="36195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</a:p>
        </p:txBody>
      </p:sp>
      <p:sp>
        <p:nvSpPr>
          <p:cNvPr id="265" name="Shape 265"/>
          <p:cNvSpPr txBox="1"/>
          <p:nvPr/>
        </p:nvSpPr>
        <p:spPr>
          <a:xfrm>
            <a:off x="68707" y="791662"/>
            <a:ext cx="4245712" cy="44012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View </a:t>
            </a:r>
            <a:r>
              <a:rPr lang="en-US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Tab</a:t>
            </a:r>
          </a:p>
          <a:p>
            <a:pPr marL="458788" marR="0" lvl="0" indent="-227013" algn="l" rtl="0">
              <a:spcBef>
                <a:spcPts val="0"/>
              </a:spcBef>
              <a:buSzPct val="100000"/>
              <a:buFont typeface="+mj-lt"/>
              <a:buAutoNum type="arabicPeriod" startAt="4"/>
            </a:pPr>
            <a:r>
              <a:rPr lang="en-US" sz="1400" b="1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Content </a:t>
            </a:r>
            <a:r>
              <a:rPr lang="en-US" sz="14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Model Editor: </a:t>
            </a:r>
          </a:p>
          <a:p>
            <a:pPr marL="688975" marR="0" lvl="0" indent="-231775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Displays </a:t>
            </a:r>
            <a:r>
              <a:rPr lang="en-US" sz="14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details of metadata properties and annotation properties for a Category, Sub-Category, or Content Type selected in Document Navigator. </a:t>
            </a:r>
            <a:endParaRPr lang="en-US" sz="1400" b="0" i="0" u="none" strike="noStrike" cap="none" baseline="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8975" marR="0" lvl="0" indent="-231775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14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editor is displayed  (instead of the Document Viewer) when the Content Model Editor display mode is selected in Document Navigator. The editor is split into three tables:</a:t>
            </a:r>
          </a:p>
          <a:p>
            <a:pPr marL="914400" marR="0" lvl="1" indent="-225425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arenR"/>
            </a:pPr>
            <a:r>
              <a:rPr lang="en-US" sz="14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Annotation Properties: </a:t>
            </a:r>
            <a:r>
              <a:rPr lang="en-US" sz="14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shows values for annotation properties if a classification category or a content type is </a:t>
            </a:r>
            <a:r>
              <a:rPr lang="en-US" sz="14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selected.</a:t>
            </a:r>
          </a:p>
          <a:p>
            <a:pPr marL="914400" marR="0" lvl="1" indent="-225425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arenR"/>
            </a:pPr>
            <a:r>
              <a:rPr lang="en-US" sz="1400" b="1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Metadata </a:t>
            </a:r>
            <a:r>
              <a:rPr lang="en-US" sz="14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Properties: </a:t>
            </a:r>
            <a:r>
              <a:rPr lang="en-US" sz="14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shows values for metadata properties if a content type is </a:t>
            </a:r>
            <a:r>
              <a:rPr lang="en-US" sz="14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selected.</a:t>
            </a:r>
          </a:p>
          <a:p>
            <a:pPr marL="914400" marR="0" lvl="1" indent="-225425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arenR"/>
            </a:pPr>
            <a:r>
              <a:rPr lang="en-US" sz="1400" b="1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Metadata </a:t>
            </a:r>
            <a:r>
              <a:rPr lang="en-US" sz="14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Definition: </a:t>
            </a:r>
            <a:r>
              <a:rPr lang="en-US" sz="14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shows values of annotation properties for a selected metadata property </a:t>
            </a:r>
            <a:r>
              <a:rPr lang="en-US" sz="14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row.</a:t>
            </a:r>
            <a:endParaRPr lang="en-US" sz="14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Shape 266"/>
          <p:cNvSpPr/>
          <p:nvPr/>
        </p:nvSpPr>
        <p:spPr>
          <a:xfrm>
            <a:off x="5203566" y="1285819"/>
            <a:ext cx="306689" cy="256733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67" name="Shape 267"/>
          <p:cNvCxnSpPr/>
          <p:nvPr/>
        </p:nvCxnSpPr>
        <p:spPr>
          <a:xfrm>
            <a:off x="4455775" y="774925"/>
            <a:ext cx="747900" cy="510900"/>
          </a:xfrm>
          <a:prstGeom prst="straightConnector1">
            <a:avLst/>
          </a:prstGeom>
          <a:noFill/>
          <a:ln w="2857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68" name="Shape 268"/>
          <p:cNvSpPr/>
          <p:nvPr/>
        </p:nvSpPr>
        <p:spPr>
          <a:xfrm>
            <a:off x="2679900" y="429550"/>
            <a:ext cx="1781700" cy="36210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Content Model Editor</a:t>
            </a:r>
          </a:p>
        </p:txBody>
      </p:sp>
      <p:sp>
        <p:nvSpPr>
          <p:cNvPr id="269" name="Shape 269"/>
          <p:cNvSpPr/>
          <p:nvPr/>
        </p:nvSpPr>
        <p:spPr>
          <a:xfrm>
            <a:off x="2150389" y="429544"/>
            <a:ext cx="428700" cy="36210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</a:p>
        </p:txBody>
      </p:sp>
      <p:cxnSp>
        <p:nvCxnSpPr>
          <p:cNvPr id="270" name="Shape 270"/>
          <p:cNvCxnSpPr>
            <a:stCxn id="269" idx="3"/>
            <a:endCxn id="268" idx="1"/>
          </p:cNvCxnSpPr>
          <p:nvPr/>
        </p:nvCxnSpPr>
        <p:spPr>
          <a:xfrm>
            <a:off x="2579089" y="610594"/>
            <a:ext cx="100810" cy="5"/>
          </a:xfrm>
          <a:prstGeom prst="straightConnector1">
            <a:avLst/>
          </a:prstGeom>
          <a:noFill/>
          <a:ln w="19050" cap="flat">
            <a:solidFill>
              <a:srgbClr val="C00000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 txBox="1">
            <a:spLocks noGrp="1"/>
          </p:cNvSpPr>
          <p:nvPr>
            <p:ph type="title"/>
          </p:nvPr>
        </p:nvSpPr>
        <p:spPr>
          <a:xfrm>
            <a:off x="1623637" y="132384"/>
            <a:ext cx="7034586" cy="5513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lang="en-US" sz="32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Rich Desktop Client – Views (3/7)</a:t>
            </a:r>
          </a:p>
        </p:txBody>
      </p:sp>
      <p:sp>
        <p:nvSpPr>
          <p:cNvPr id="277" name="Shape 277"/>
          <p:cNvSpPr txBox="1"/>
          <p:nvPr/>
        </p:nvSpPr>
        <p:spPr>
          <a:xfrm>
            <a:off x="177046" y="819345"/>
            <a:ext cx="3970500" cy="4401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Acquire </a:t>
            </a:r>
            <a:r>
              <a:rPr lang="en-US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Tab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Allows performing main document processing operations from document acquisition to archiving. The 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tab</a:t>
            </a: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split into:</a:t>
            </a:r>
          </a:p>
          <a:p>
            <a:pPr marL="230188" marR="0" lvl="0" indent="-230188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Document Queue/ Archive Navigator</a:t>
            </a: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</a:p>
          <a:p>
            <a:pPr marL="461963" marR="0" lvl="1" indent="-23336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Acquire documents from local resources, scanning, through URLs, or existing documents from the content archive.</a:t>
            </a:r>
          </a:p>
          <a:p>
            <a:pPr marL="461963" marR="0" lvl="1" indent="-23336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Delete documents under review from document queue.</a:t>
            </a:r>
          </a:p>
          <a:p>
            <a:pPr marL="461963" marR="0" lvl="1" indent="-23336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Move documents (after review) to archive for permanent storage.</a:t>
            </a:r>
          </a:p>
          <a:p>
            <a:pPr marL="461963" marR="0" lvl="1" indent="-233362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Display documents permanently stored in the Archive Navigator.</a:t>
            </a:r>
          </a:p>
          <a:p>
            <a:pPr marL="230188" marR="0" lvl="0" indent="-230188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Metadata Editor: </a:t>
            </a: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Edit values of metadata properties for a document selected from the document queue.</a:t>
            </a:r>
          </a:p>
          <a:p>
            <a:pPr marL="230188" marR="0" lvl="0" indent="-230188" algn="l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Document Viewer: </a:t>
            </a:r>
            <a:r>
              <a:rPr lang="en-US" sz="1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Display the content of the selected document (in document queue) under review. </a:t>
            </a:r>
          </a:p>
        </p:txBody>
      </p:sp>
      <p:grpSp>
        <p:nvGrpSpPr>
          <p:cNvPr id="278" name="Shape 278"/>
          <p:cNvGrpSpPr/>
          <p:nvPr/>
        </p:nvGrpSpPr>
        <p:grpSpPr>
          <a:xfrm>
            <a:off x="4230094" y="657914"/>
            <a:ext cx="4524289" cy="4421463"/>
            <a:chOff x="4230094" y="657914"/>
            <a:chExt cx="4524289" cy="4421463"/>
          </a:xfrm>
        </p:grpSpPr>
        <p:pic>
          <p:nvPicPr>
            <p:cNvPr id="279" name="Shape 279"/>
            <p:cNvPicPr preferRelativeResize="0"/>
            <p:nvPr/>
          </p:nvPicPr>
          <p:blipFill rotWithShape="1">
            <a:blip r:embed="rId3"/>
            <a:srcRect/>
            <a:stretch/>
          </p:blipFill>
          <p:spPr>
            <a:xfrm>
              <a:off x="4230094" y="657914"/>
              <a:ext cx="4524289" cy="4421463"/>
            </a:xfrm>
            <a:prstGeom prst="rect">
              <a:avLst/>
            </a:prstGeom>
            <a:noFill/>
            <a:ln w="9525" cap="flat">
              <a:solidFill>
                <a:schemeClr val="accent1"/>
              </a:solidFill>
              <a:prstDash val="solid"/>
              <a:miter/>
              <a:headEnd type="none" w="med" len="med"/>
              <a:tailEnd type="none" w="med" len="med"/>
            </a:ln>
          </p:spPr>
        </p:pic>
        <p:sp>
          <p:nvSpPr>
            <p:cNvPr id="280" name="Shape 280"/>
            <p:cNvSpPr/>
            <p:nvPr/>
          </p:nvSpPr>
          <p:spPr>
            <a:xfrm>
              <a:off x="5020007" y="2099226"/>
              <a:ext cx="428625" cy="361950"/>
            </a:xfrm>
            <a:prstGeom prst="rect">
              <a:avLst/>
            </a:prstGeom>
            <a:noFill/>
            <a:ln w="9525" cap="flat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-US" sz="1800" b="0" i="0" u="none" strike="noStrike" cap="none" baseline="0">
                  <a:solidFill>
                    <a:srgbClr val="C00000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</a:p>
          </p:txBody>
        </p:sp>
        <p:sp>
          <p:nvSpPr>
            <p:cNvPr id="281" name="Shape 281"/>
            <p:cNvSpPr/>
            <p:nvPr/>
          </p:nvSpPr>
          <p:spPr>
            <a:xfrm>
              <a:off x="5020007" y="3574442"/>
              <a:ext cx="428625" cy="361950"/>
            </a:xfrm>
            <a:prstGeom prst="rect">
              <a:avLst/>
            </a:prstGeom>
            <a:noFill/>
            <a:ln w="9525" cap="flat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-US" sz="1800" b="0" i="0" u="none" strike="noStrike" cap="none" baseline="0">
                  <a:solidFill>
                    <a:srgbClr val="C00000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</a:p>
          </p:txBody>
        </p:sp>
        <p:sp>
          <p:nvSpPr>
            <p:cNvPr id="282" name="Shape 282"/>
            <p:cNvSpPr/>
            <p:nvPr/>
          </p:nvSpPr>
          <p:spPr>
            <a:xfrm>
              <a:off x="7308407" y="2727844"/>
              <a:ext cx="428625" cy="361950"/>
            </a:xfrm>
            <a:prstGeom prst="rect">
              <a:avLst/>
            </a:prstGeom>
            <a:noFill/>
            <a:ln w="9525" cap="flat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-US" sz="1800" b="0" i="0" u="none" strike="noStrike" cap="none" baseline="0">
                  <a:solidFill>
                    <a:srgbClr val="C00000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</a:p>
          </p:txBody>
        </p:sp>
        <p:sp>
          <p:nvSpPr>
            <p:cNvPr id="283" name="Shape 283"/>
            <p:cNvSpPr/>
            <p:nvPr/>
          </p:nvSpPr>
          <p:spPr>
            <a:xfrm>
              <a:off x="4293705" y="2877016"/>
              <a:ext cx="1518698" cy="269278"/>
            </a:xfrm>
            <a:prstGeom prst="rect">
              <a:avLst/>
            </a:prstGeom>
            <a:noFill/>
            <a:ln w="9525" cap="flat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1907</Words>
  <Application>Microsoft Office PowerPoint</Application>
  <PresentationFormat>On-screen Show (16:9)</PresentationFormat>
  <Paragraphs>233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Custom Design</vt:lpstr>
      <vt:lpstr>PowerPoint Presentation</vt:lpstr>
      <vt:lpstr>Rich Desktop Client - Overview</vt:lpstr>
      <vt:lpstr>Rich Desktop Client – S-Button Menu</vt:lpstr>
      <vt:lpstr>Rich Desktop Client – Quick Toolbar</vt:lpstr>
      <vt:lpstr>Rich Desktop Client – Views (1/7)</vt:lpstr>
      <vt:lpstr>Rich Desktop Client – Views (2/7)</vt:lpstr>
      <vt:lpstr>Rich Desktop Client – Views (2/7)</vt:lpstr>
      <vt:lpstr>PowerPoint Presentation</vt:lpstr>
      <vt:lpstr>Rich Desktop Client – Views (3/7)</vt:lpstr>
      <vt:lpstr>Rich Desktop Client – Views (4/7)</vt:lpstr>
      <vt:lpstr>Rich Desktop Client – Views (5/7)</vt:lpstr>
      <vt:lpstr>Rich Desktop Client – Views (6/7)</vt:lpstr>
      <vt:lpstr>Rich Desktop Client – Views (6/7)</vt:lpstr>
      <vt:lpstr>Rich Desktop Client – Views (7/7)</vt:lpstr>
      <vt:lpstr>Rich Desktop Client – Search &amp; Messages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Aliaa Zahran</cp:lastModifiedBy>
  <cp:revision>7</cp:revision>
  <dcterms:modified xsi:type="dcterms:W3CDTF">2014-05-26T09:24:43Z</dcterms:modified>
</cp:coreProperties>
</file>